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320" r:id="rId3"/>
    <p:sldId id="326" r:id="rId4"/>
    <p:sldId id="261" r:id="rId5"/>
    <p:sldId id="325" r:id="rId6"/>
    <p:sldId id="316" r:id="rId7"/>
    <p:sldId id="318" r:id="rId8"/>
    <p:sldId id="324" r:id="rId9"/>
    <p:sldId id="322" r:id="rId10"/>
    <p:sldId id="323" r:id="rId11"/>
    <p:sldId id="262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49A6"/>
    <a:srgbClr val="8EE3F7"/>
    <a:srgbClr val="BEC9F6"/>
    <a:srgbClr val="FFAE3F"/>
    <a:srgbClr val="AB7C3A"/>
    <a:srgbClr val="11698C"/>
    <a:srgbClr val="011631"/>
    <a:srgbClr val="0215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6BB0952-74D2-463E-8CF8-476396012D9B}">
  <a:tblStyle styleId="{06BB0952-74D2-463E-8CF8-476396012D9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01DBC7-A90D-4A0A-B9FC-B5F2A77A504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092"/>
    <p:restoredTop sz="94868" autoAdjust="0"/>
  </p:normalViewPr>
  <p:slideViewPr>
    <p:cSldViewPr snapToGrid="0">
      <p:cViewPr varScale="1">
        <p:scale>
          <a:sx n="127" d="100"/>
          <a:sy n="127" d="100"/>
        </p:scale>
        <p:origin x="176" y="5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ede331294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ede331294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de3312949_4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de3312949_4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99DA58B5-2ABC-D253-077E-A2AA1C1D5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de3312949_4_8:notes">
            <a:extLst>
              <a:ext uri="{FF2B5EF4-FFF2-40B4-BE49-F238E27FC236}">
                <a16:creationId xmlns:a16="http://schemas.microsoft.com/office/drawing/2014/main" id="{3133F37F-324E-E34D-CA57-7AEE90F6F5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de3312949_4_8:notes">
            <a:extLst>
              <a:ext uri="{FF2B5EF4-FFF2-40B4-BE49-F238E27FC236}">
                <a16:creationId xmlns:a16="http://schemas.microsoft.com/office/drawing/2014/main" id="{74339EBC-C46E-1118-FD49-552AA0A86C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6100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de3312949_6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de3312949_6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1FE0362F-991D-2D88-90E8-D2BAB74BB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de3312949_6_20:notes">
            <a:extLst>
              <a:ext uri="{FF2B5EF4-FFF2-40B4-BE49-F238E27FC236}">
                <a16:creationId xmlns:a16="http://schemas.microsoft.com/office/drawing/2014/main" id="{87CB625C-5FF9-9413-0675-4800A6ABC0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de3312949_6_20:notes">
            <a:extLst>
              <a:ext uri="{FF2B5EF4-FFF2-40B4-BE49-F238E27FC236}">
                <a16:creationId xmlns:a16="http://schemas.microsoft.com/office/drawing/2014/main" id="{4DB97AF1-916F-A677-8EC9-4EE5BD9FD5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7269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7B3309FE-BC30-00C7-E3C8-09024F95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de3312949_4_8:notes">
            <a:extLst>
              <a:ext uri="{FF2B5EF4-FFF2-40B4-BE49-F238E27FC236}">
                <a16:creationId xmlns:a16="http://schemas.microsoft.com/office/drawing/2014/main" id="{BE60FC1A-569C-B623-C809-EA713DF43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de3312949_4_8:notes">
            <a:extLst>
              <a:ext uri="{FF2B5EF4-FFF2-40B4-BE49-F238E27FC236}">
                <a16:creationId xmlns:a16="http://schemas.microsoft.com/office/drawing/2014/main" id="{73D9A671-1E0D-BFAA-B431-3DAC4065AD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4819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06C15462-EC4D-EDC6-6A66-6E1311B33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de3312949_6_20:notes">
            <a:extLst>
              <a:ext uri="{FF2B5EF4-FFF2-40B4-BE49-F238E27FC236}">
                <a16:creationId xmlns:a16="http://schemas.microsoft.com/office/drawing/2014/main" id="{E62F44D7-FAD0-F79B-94D4-059D5B533E5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de3312949_6_20:notes">
            <a:extLst>
              <a:ext uri="{FF2B5EF4-FFF2-40B4-BE49-F238E27FC236}">
                <a16:creationId xmlns:a16="http://schemas.microsoft.com/office/drawing/2014/main" id="{C72E8A90-A7BA-1391-E7BD-190F91CE17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0029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00128307-38EF-4691-AF28-16F888799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de3312949_6_20:notes">
            <a:extLst>
              <a:ext uri="{FF2B5EF4-FFF2-40B4-BE49-F238E27FC236}">
                <a16:creationId xmlns:a16="http://schemas.microsoft.com/office/drawing/2014/main" id="{4ECFFF6D-E0FC-75EE-9763-2E92868DD2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de3312949_6_20:notes">
            <a:extLst>
              <a:ext uri="{FF2B5EF4-FFF2-40B4-BE49-F238E27FC236}">
                <a16:creationId xmlns:a16="http://schemas.microsoft.com/office/drawing/2014/main" id="{E332B82F-5EA9-4C15-7136-05F4018955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2288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>
          <a:extLst>
            <a:ext uri="{FF2B5EF4-FFF2-40B4-BE49-F238E27FC236}">
              <a16:creationId xmlns:a16="http://schemas.microsoft.com/office/drawing/2014/main" id="{B7E9F52B-FB65-343B-D8EC-7B1E0B949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ede3312949_4_8:notes">
            <a:extLst>
              <a:ext uri="{FF2B5EF4-FFF2-40B4-BE49-F238E27FC236}">
                <a16:creationId xmlns:a16="http://schemas.microsoft.com/office/drawing/2014/main" id="{2DABD017-1D14-7906-CA06-E68F466F0A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ede3312949_4_8:notes">
            <a:extLst>
              <a:ext uri="{FF2B5EF4-FFF2-40B4-BE49-F238E27FC236}">
                <a16:creationId xmlns:a16="http://schemas.microsoft.com/office/drawing/2014/main" id="{78DCBE80-580A-49E1-5879-51DE433FB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2004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F0630C3F-A700-0366-CD2A-0220EC976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1ede3312949_6_20:notes">
            <a:extLst>
              <a:ext uri="{FF2B5EF4-FFF2-40B4-BE49-F238E27FC236}">
                <a16:creationId xmlns:a16="http://schemas.microsoft.com/office/drawing/2014/main" id="{21179C6D-44F8-F020-E20B-3564734634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1ede3312949_6_20:notes">
            <a:extLst>
              <a:ext uri="{FF2B5EF4-FFF2-40B4-BE49-F238E27FC236}">
                <a16:creationId xmlns:a16="http://schemas.microsoft.com/office/drawing/2014/main" id="{6E54D95D-C3DF-539B-41AE-F59318321D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0892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ede3312949_6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1ede3312949_6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articles/school-spending-equity-since-1976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rban.org/research/publication/do-poor-kids-get-their-fair-share-school-fundi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hyperlink" Target="https://www.urban.org/research/publication/how-did-school-level-expenditures-change-wake-pandemic" TargetMode="External"/><Relationship Id="rId4" Type="http://schemas.openxmlformats.org/officeDocument/2006/relationships/hyperlink" Target="https://apps.urban.org/features/school-funding-do-poor-kids-get-fair-shar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buildna.org/content/23-billio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5604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>
            <a:off x="0" y="10800"/>
            <a:ext cx="9144000" cy="5143500"/>
          </a:xfrm>
          <a:prstGeom prst="rect">
            <a:avLst/>
          </a:prstGeom>
          <a:solidFill>
            <a:srgbClr val="011631">
              <a:alpha val="92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"/>
          </p:nvPr>
        </p:nvSpPr>
        <p:spPr>
          <a:xfrm>
            <a:off x="349075" y="465000"/>
            <a:ext cx="2211000" cy="40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dirty="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Summer 2026</a:t>
            </a:r>
            <a:endParaRPr sz="1400" b="1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>
            <a:off x="0" y="858050"/>
            <a:ext cx="83169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61" name="Google Shape;61;p13"/>
          <p:cNvGrpSpPr/>
          <p:nvPr/>
        </p:nvGrpSpPr>
        <p:grpSpPr>
          <a:xfrm>
            <a:off x="8165099" y="0"/>
            <a:ext cx="303600" cy="5154300"/>
            <a:chOff x="8165099" y="0"/>
            <a:chExt cx="303600" cy="5154300"/>
          </a:xfrm>
        </p:grpSpPr>
        <p:cxnSp>
          <p:nvCxnSpPr>
            <p:cNvPr id="62" name="Google Shape;62;p13"/>
            <p:cNvCxnSpPr/>
            <p:nvPr/>
          </p:nvCxnSpPr>
          <p:spPr>
            <a:xfrm>
              <a:off x="8316900" y="0"/>
              <a:ext cx="0" cy="515430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" name="Google Shape;63;p13"/>
            <p:cNvSpPr/>
            <p:nvPr/>
          </p:nvSpPr>
          <p:spPr>
            <a:xfrm rot="5400000">
              <a:off x="8165099" y="2945649"/>
              <a:ext cx="303600" cy="303600"/>
            </a:xfrm>
            <a:prstGeom prst="ellipse">
              <a:avLst/>
            </a:prstGeom>
            <a:solidFill>
              <a:srgbClr val="11698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3"/>
            <p:cNvSpPr/>
            <p:nvPr/>
          </p:nvSpPr>
          <p:spPr>
            <a:xfrm rot="5400000">
              <a:off x="8165099" y="3315364"/>
              <a:ext cx="303600" cy="303600"/>
            </a:xfrm>
            <a:prstGeom prst="ellipse">
              <a:avLst/>
            </a:prstGeom>
            <a:solidFill>
              <a:srgbClr val="8FE2F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 rot="5400000">
              <a:off x="8165099" y="3685079"/>
              <a:ext cx="303600" cy="303600"/>
            </a:xfrm>
            <a:prstGeom prst="ellipse">
              <a:avLst/>
            </a:prstGeom>
            <a:solidFill>
              <a:srgbClr val="BEC8F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3"/>
            <p:cNvSpPr/>
            <p:nvPr/>
          </p:nvSpPr>
          <p:spPr>
            <a:xfrm rot="5400000">
              <a:off x="8165099" y="4054795"/>
              <a:ext cx="303600" cy="303600"/>
            </a:xfrm>
            <a:prstGeom prst="ellipse">
              <a:avLst/>
            </a:prstGeom>
            <a:solidFill>
              <a:srgbClr val="9249A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3"/>
            <p:cNvSpPr/>
            <p:nvPr/>
          </p:nvSpPr>
          <p:spPr>
            <a:xfrm rot="5400000">
              <a:off x="8165099" y="4424510"/>
              <a:ext cx="303600" cy="303600"/>
            </a:xfrm>
            <a:prstGeom prst="ellipse">
              <a:avLst/>
            </a:prstGeom>
            <a:solidFill>
              <a:srgbClr val="FFAE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E7AA442C-C03E-5D4B-232A-578D9ED47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77" y="1135820"/>
            <a:ext cx="6508221" cy="379177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98F77C-3486-41AC-8CED-FCFC96FB8727}"/>
              </a:ext>
            </a:extLst>
          </p:cNvPr>
          <p:cNvSpPr txBox="1"/>
          <p:nvPr/>
        </p:nvSpPr>
        <p:spPr>
          <a:xfrm>
            <a:off x="2726501" y="4310106"/>
            <a:ext cx="3018371" cy="57082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/>
        </p:nvSpPr>
        <p:spPr>
          <a:xfrm>
            <a:off x="242100" y="1191700"/>
            <a:ext cx="8659800" cy="3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lvl="2"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Click on each “report title” to access the full version of each study.</a:t>
            </a:r>
            <a:endParaRPr lang="en-US" sz="2800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>
              <a:buClr>
                <a:srgbClr val="FFFFFF"/>
              </a:buClr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701EEE-5905-80C2-BFAA-D06AD93EA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6965"/>
            <a:ext cx="8520600" cy="569356"/>
          </a:xfrm>
        </p:spPr>
        <p:txBody>
          <a:bodyPr/>
          <a:lstStyle/>
          <a:p>
            <a:r>
              <a:rPr lang="en-US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Relevant Links</a:t>
            </a:r>
            <a:endParaRPr lang="en-US" sz="2500" dirty="0"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109" name="Google Shape;109;p16"/>
          <p:cNvCxnSpPr/>
          <p:nvPr/>
        </p:nvCxnSpPr>
        <p:spPr>
          <a:xfrm>
            <a:off x="0" y="85805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E5A6F39-B77B-BDB2-1E15-998F5BA34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>
            <a:extLst>
              <a:ext uri="{FF2B5EF4-FFF2-40B4-BE49-F238E27FC236}">
                <a16:creationId xmlns:a16="http://schemas.microsoft.com/office/drawing/2014/main" id="{263AE53E-9FB2-4649-5D0A-F3CC2D8E51E6}"/>
              </a:ext>
            </a:extLst>
          </p:cNvPr>
          <p:cNvSpPr txBox="1"/>
          <p:nvPr/>
        </p:nvSpPr>
        <p:spPr>
          <a:xfrm>
            <a:off x="242100" y="1191700"/>
            <a:ext cx="8659800" cy="3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Report: </a:t>
            </a:r>
            <a:r>
              <a:rPr kumimoji="0" lang="en-US" sz="18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School </a:t>
            </a:r>
            <a:r>
              <a:rPr kumimoji="0" lang="en-US" sz="1800" b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3"/>
              </a:rPr>
              <a:t>Spending Equity since 1976 (2026)</a:t>
            </a:r>
            <a:endParaRPr kumimoji="0" lang="en-US" sz="1800" b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r>
              <a:rPr lang="en-US" sz="18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	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Sarah Reber, Beyond Deng, and Gabriela Goodman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lvl="2">
              <a:buClr>
                <a:schemeClr val="bg1"/>
              </a:buClr>
            </a:pPr>
            <a:r>
              <a:rPr lang="en-US" sz="24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“</a:t>
            </a:r>
            <a:r>
              <a:rPr lang="en-US" sz="2800" dirty="0">
                <a:solidFill>
                  <a:schemeClr val="lt1"/>
                </a:solidFill>
                <a:latin typeface="Public Sans"/>
                <a:ea typeface="Public Sans"/>
                <a:cs typeface="Public Sans"/>
                <a:sym typeface="Public Sans"/>
              </a:rPr>
              <a:t>How does per-pupil spending differ depending on the poverty rate and racial composition of a district? How has that changed since 1976? What is the role of spending differences between and within states?”</a:t>
            </a:r>
          </a:p>
          <a:p>
            <a:pPr>
              <a:buClr>
                <a:srgbClr val="FFFFFF"/>
              </a:buClr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DE3DA8A-0190-9292-4B48-91A2CC083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196965"/>
            <a:ext cx="8520600" cy="569356"/>
          </a:xfrm>
        </p:spPr>
        <p:txBody>
          <a:bodyPr/>
          <a:lstStyle/>
          <a:p>
            <a:r>
              <a:rPr lang="en-US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Brookings Report Overview </a:t>
            </a:r>
            <a:endParaRPr lang="en-US" sz="2500" dirty="0"/>
          </a:p>
        </p:txBody>
      </p:sp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E5C8868F-70F4-294E-0AAB-2700E1BE6D7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109" name="Google Shape;109;p16">
            <a:extLst>
              <a:ext uri="{FF2B5EF4-FFF2-40B4-BE49-F238E27FC236}">
                <a16:creationId xmlns:a16="http://schemas.microsoft.com/office/drawing/2014/main" id="{46C82B03-D7D0-724D-5073-98C59BB4F894}"/>
              </a:ext>
            </a:extLst>
          </p:cNvPr>
          <p:cNvCxnSpPr/>
          <p:nvPr/>
        </p:nvCxnSpPr>
        <p:spPr>
          <a:xfrm>
            <a:off x="0" y="85805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04FCC5C-08F4-EAB5-6DE7-6D2E9FC611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7853" y="4065799"/>
            <a:ext cx="2138955" cy="69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809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" name="Google Shape;119;p17">
            <a:extLst>
              <a:ext uri="{FF2B5EF4-FFF2-40B4-BE49-F238E27FC236}">
                <a16:creationId xmlns:a16="http://schemas.microsoft.com/office/drawing/2014/main" id="{7B38CF18-F726-1297-2713-FF37FC29D5A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9075" y="384175"/>
            <a:ext cx="6550025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Brookings Report Findings</a:t>
            </a:r>
            <a:endParaRPr sz="2500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3" name="Google Shape;121;p17">
            <a:extLst>
              <a:ext uri="{FF2B5EF4-FFF2-40B4-BE49-F238E27FC236}">
                <a16:creationId xmlns:a16="http://schemas.microsoft.com/office/drawing/2014/main" id="{6A272D34-05DD-F527-A61B-ED2EFFFA2860}"/>
              </a:ext>
            </a:extLst>
          </p:cNvPr>
          <p:cNvCxnSpPr/>
          <p:nvPr/>
        </p:nvCxnSpPr>
        <p:spPr>
          <a:xfrm>
            <a:off x="0" y="1215402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E739046-DA7F-46CC-BF39-D35CFB0B0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078" y="4150344"/>
            <a:ext cx="2138955" cy="692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87F692-6017-D0EB-4327-364A142F4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83" y="1477269"/>
            <a:ext cx="3439052" cy="24508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BF632B-4FF0-A554-6E91-7B13D2B85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477274"/>
            <a:ext cx="3531866" cy="24508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6">
          <a:extLst>
            <a:ext uri="{FF2B5EF4-FFF2-40B4-BE49-F238E27FC236}">
              <a16:creationId xmlns:a16="http://schemas.microsoft.com/office/drawing/2014/main" id="{474899C0-E2F9-844B-22ED-95FE4905A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>
            <a:extLst>
              <a:ext uri="{FF2B5EF4-FFF2-40B4-BE49-F238E27FC236}">
                <a16:creationId xmlns:a16="http://schemas.microsoft.com/office/drawing/2014/main" id="{69D3F928-7CBD-2AAC-6E11-4F6B6201B57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" name="Google Shape;119;p17">
            <a:extLst>
              <a:ext uri="{FF2B5EF4-FFF2-40B4-BE49-F238E27FC236}">
                <a16:creationId xmlns:a16="http://schemas.microsoft.com/office/drawing/2014/main" id="{AE01C158-0BFD-E419-BEBD-2A280D3F1E1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9075" y="384175"/>
            <a:ext cx="6550025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Brookings Report Findings</a:t>
            </a:r>
            <a:endParaRPr sz="2500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3" name="Google Shape;121;p17">
            <a:extLst>
              <a:ext uri="{FF2B5EF4-FFF2-40B4-BE49-F238E27FC236}">
                <a16:creationId xmlns:a16="http://schemas.microsoft.com/office/drawing/2014/main" id="{A1C723F6-3678-71F3-686A-18DCC3F2907A}"/>
              </a:ext>
            </a:extLst>
          </p:cNvPr>
          <p:cNvCxnSpPr/>
          <p:nvPr/>
        </p:nvCxnSpPr>
        <p:spPr>
          <a:xfrm>
            <a:off x="0" y="1215402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6634E04-164E-BB3A-9523-040937ED2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7078" y="4150344"/>
            <a:ext cx="2138955" cy="6929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E17BBEA-6C58-7579-CDFA-36E2DB930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" y="1477274"/>
            <a:ext cx="4107592" cy="25757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3BB0DD-5B6C-16A0-BDED-C23FA67CE7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1477274"/>
            <a:ext cx="4107592" cy="2575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7AAA367-644C-F18C-B1AE-4858067B31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00" y="1478819"/>
            <a:ext cx="1041400" cy="27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59B95E-7AFA-B643-0EDD-BD9D490C08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1478819"/>
            <a:ext cx="10414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18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C00FCD6E-BFB7-00ED-91BF-53D80B3B4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3DEBA63D-69C2-DA22-45E4-1828FAECDDF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8800" y="288650"/>
            <a:ext cx="5963886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Urban Report Overview </a:t>
            </a:r>
            <a:endParaRPr sz="2500" b="1" dirty="0">
              <a:solidFill>
                <a:srgbClr val="FFAE3F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08" name="Google Shape;108;p16">
            <a:extLst>
              <a:ext uri="{FF2B5EF4-FFF2-40B4-BE49-F238E27FC236}">
                <a16:creationId xmlns:a16="http://schemas.microsoft.com/office/drawing/2014/main" id="{CCAE3E28-8C6F-FEF7-11A2-22F65F14C588}"/>
              </a:ext>
            </a:extLst>
          </p:cNvPr>
          <p:cNvSpPr txBox="1"/>
          <p:nvPr/>
        </p:nvSpPr>
        <p:spPr>
          <a:xfrm>
            <a:off x="242100" y="1024814"/>
            <a:ext cx="8659800" cy="3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Report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3"/>
              </a:rPr>
              <a:t>Do Poor Kids Get Their Fair Share of School Funding? (2017)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Feature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4"/>
              </a:rPr>
              <a:t>Which Students Receive a Greater Share of School Funding? (2022)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Report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: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5"/>
              </a:rPr>
              <a:t>How Did School-Level Expenditures Change in the Wake of the Pandemic? (2026)</a:t>
            </a: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“What is the average revenue per student, as experienced by the typical student from a household below the federal poverty level, compared to the average revenue experienced by the typical student from a non-poor household?”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sz="12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109" name="Google Shape;109;p16">
            <a:extLst>
              <a:ext uri="{FF2B5EF4-FFF2-40B4-BE49-F238E27FC236}">
                <a16:creationId xmlns:a16="http://schemas.microsoft.com/office/drawing/2014/main" id="{6403BDDB-9334-EE91-3B90-F535C47F60E3}"/>
              </a:ext>
            </a:extLst>
          </p:cNvPr>
          <p:cNvCxnSpPr/>
          <p:nvPr/>
        </p:nvCxnSpPr>
        <p:spPr>
          <a:xfrm>
            <a:off x="0" y="85805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FFE3CFEC-1E09-3D61-4A94-694F1C40ADC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6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8F3119-99E8-FB76-BF55-499B5B303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7400" y="3841750"/>
            <a:ext cx="171450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290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6">
          <a:extLst>
            <a:ext uri="{FF2B5EF4-FFF2-40B4-BE49-F238E27FC236}">
              <a16:creationId xmlns:a16="http://schemas.microsoft.com/office/drawing/2014/main" id="{1519BCC7-39E0-2A27-EC62-7E100146A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>
            <a:extLst>
              <a:ext uri="{FF2B5EF4-FFF2-40B4-BE49-F238E27FC236}">
                <a16:creationId xmlns:a16="http://schemas.microsoft.com/office/drawing/2014/main" id="{D8257ED6-3472-9C5B-059F-7C7B25ADCA4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7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" name="Google Shape;119;p17">
            <a:extLst>
              <a:ext uri="{FF2B5EF4-FFF2-40B4-BE49-F238E27FC236}">
                <a16:creationId xmlns:a16="http://schemas.microsoft.com/office/drawing/2014/main" id="{4734A60E-AF88-F2DF-98D8-B783A184F3A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63525" y="261325"/>
            <a:ext cx="6550025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/>
            <a:r>
              <a:rPr lang="en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Urban Report Findings: District-Level, Poverty</a:t>
            </a:r>
            <a:endParaRPr sz="2500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3" name="Google Shape;121;p17">
            <a:extLst>
              <a:ext uri="{FF2B5EF4-FFF2-40B4-BE49-F238E27FC236}">
                <a16:creationId xmlns:a16="http://schemas.microsoft.com/office/drawing/2014/main" id="{5E838970-E4E1-597F-19B9-EC9733509A6C}"/>
              </a:ext>
            </a:extLst>
          </p:cNvPr>
          <p:cNvCxnSpPr/>
          <p:nvPr/>
        </p:nvCxnSpPr>
        <p:spPr>
          <a:xfrm>
            <a:off x="0" y="1215402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4397A11-DCA6-D3EC-84CD-CCEFE1859F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7400" y="3841750"/>
            <a:ext cx="1714500" cy="1028700"/>
          </a:xfrm>
          <a:prstGeom prst="rect">
            <a:avLst/>
          </a:prstGeom>
        </p:spPr>
      </p:pic>
      <p:pic>
        <p:nvPicPr>
          <p:cNvPr id="5" name="Screen Recording 4">
            <a:hlinkClick r:id="" action="ppaction://media"/>
            <a:extLst>
              <a:ext uri="{FF2B5EF4-FFF2-40B4-BE49-F238E27FC236}">
                <a16:creationId xmlns:a16="http://schemas.microsoft.com/office/drawing/2014/main" id="{F8550894-ECF7-A9AB-F2F8-57C0AC6545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0525" y="1262713"/>
            <a:ext cx="6721475" cy="36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466"/>
    </mc:Choice>
    <mc:Fallback xmlns="">
      <p:transition spd="slow" advTm="15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6">
          <a:extLst>
            <a:ext uri="{FF2B5EF4-FFF2-40B4-BE49-F238E27FC236}">
              <a16:creationId xmlns:a16="http://schemas.microsoft.com/office/drawing/2014/main" id="{AB3EA2F8-BB51-2029-9329-49B303D2E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>
            <a:extLst>
              <a:ext uri="{FF2B5EF4-FFF2-40B4-BE49-F238E27FC236}">
                <a16:creationId xmlns:a16="http://schemas.microsoft.com/office/drawing/2014/main" id="{726EECD7-245A-6D98-B570-5687DCF7C2F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" name="Google Shape;119;p17">
            <a:extLst>
              <a:ext uri="{FF2B5EF4-FFF2-40B4-BE49-F238E27FC236}">
                <a16:creationId xmlns:a16="http://schemas.microsoft.com/office/drawing/2014/main" id="{4A975B39-9BC1-7EE4-7F44-2F8972C21C2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9075" y="384175"/>
            <a:ext cx="8054975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Urban Report Findings: District-Level, White/Non-white</a:t>
            </a:r>
            <a:endParaRPr sz="2500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3" name="Google Shape;121;p17">
            <a:extLst>
              <a:ext uri="{FF2B5EF4-FFF2-40B4-BE49-F238E27FC236}">
                <a16:creationId xmlns:a16="http://schemas.microsoft.com/office/drawing/2014/main" id="{CB108E42-39D1-AD60-3F41-33D9AAD1F95D}"/>
              </a:ext>
            </a:extLst>
          </p:cNvPr>
          <p:cNvCxnSpPr/>
          <p:nvPr/>
        </p:nvCxnSpPr>
        <p:spPr>
          <a:xfrm>
            <a:off x="0" y="1215402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07B37A17-661E-FAF6-6E41-4DC860814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7400" y="3841750"/>
            <a:ext cx="1714500" cy="1028700"/>
          </a:xfrm>
          <a:prstGeom prst="rect">
            <a:avLst/>
          </a:prstGeom>
        </p:spPr>
      </p:pic>
      <p:pic>
        <p:nvPicPr>
          <p:cNvPr id="7" name="Screen Recording 6">
            <a:hlinkClick r:id="" action="ppaction://media"/>
            <a:extLst>
              <a:ext uri="{FF2B5EF4-FFF2-40B4-BE49-F238E27FC236}">
                <a16:creationId xmlns:a16="http://schemas.microsoft.com/office/drawing/2014/main" id="{55E773AC-A3D0-B223-96CB-83078EF597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6147" y="1300890"/>
            <a:ext cx="6453414" cy="372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13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516"/>
    </mc:Choice>
    <mc:Fallback xmlns="">
      <p:transition spd="slow" advTm="28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06">
          <a:extLst>
            <a:ext uri="{FF2B5EF4-FFF2-40B4-BE49-F238E27FC236}">
              <a16:creationId xmlns:a16="http://schemas.microsoft.com/office/drawing/2014/main" id="{0F7FF898-D05A-9B34-2377-B80A61E59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>
            <a:extLst>
              <a:ext uri="{FF2B5EF4-FFF2-40B4-BE49-F238E27FC236}">
                <a16:creationId xmlns:a16="http://schemas.microsoft.com/office/drawing/2014/main" id="{42CBB148-9773-470F-624E-A0A64CD4B034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18800" y="288650"/>
            <a:ext cx="5963886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dirty="0" err="1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EdBuild</a:t>
            </a:r>
            <a:r>
              <a:rPr lang="en-US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 Report Overview</a:t>
            </a:r>
            <a:endParaRPr sz="2500" b="1" dirty="0">
              <a:solidFill>
                <a:srgbClr val="FFAE3F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08" name="Google Shape;108;p16">
            <a:extLst>
              <a:ext uri="{FF2B5EF4-FFF2-40B4-BE49-F238E27FC236}">
                <a16:creationId xmlns:a16="http://schemas.microsoft.com/office/drawing/2014/main" id="{2F9F68BD-5734-1096-5877-4E2043E1539B}"/>
              </a:ext>
            </a:extLst>
          </p:cNvPr>
          <p:cNvSpPr txBox="1"/>
          <p:nvPr/>
        </p:nvSpPr>
        <p:spPr>
          <a:xfrm>
            <a:off x="242100" y="1191700"/>
            <a:ext cx="8659800" cy="3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Report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: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  <a:hlinkClick r:id="rId3"/>
              </a:rPr>
              <a:t>$23 Billion (2018)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Nationally and within each state: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endParaRPr lang="en-US" sz="2600" dirty="0">
              <a:solidFill>
                <a:srgbClr val="FFFFFF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t>“What is the difference in per-pupil revenue between districts that serve predominantly (+75% concentration) white or nonwhite students? What is the difference between these groups when also factoring in poverty rates?”</a:t>
            </a:r>
          </a:p>
        </p:txBody>
      </p:sp>
      <p:cxnSp>
        <p:nvCxnSpPr>
          <p:cNvPr id="109" name="Google Shape;109;p16">
            <a:extLst>
              <a:ext uri="{FF2B5EF4-FFF2-40B4-BE49-F238E27FC236}">
                <a16:creationId xmlns:a16="http://schemas.microsoft.com/office/drawing/2014/main" id="{8A44F0CE-C160-1D87-C85F-9C1A7EDF8EF3}"/>
              </a:ext>
            </a:extLst>
          </p:cNvPr>
          <p:cNvCxnSpPr/>
          <p:nvPr/>
        </p:nvCxnSpPr>
        <p:spPr>
          <a:xfrm>
            <a:off x="0" y="858050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16">
            <a:extLst>
              <a:ext uri="{FF2B5EF4-FFF2-40B4-BE49-F238E27FC236}">
                <a16:creationId xmlns:a16="http://schemas.microsoft.com/office/drawing/2014/main" id="{058B7AE0-0FC0-88F7-D8C6-C79237E9C90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  <p:extLst>
      <p:ext uri="{BB962C8B-B14F-4D97-AF65-F5344CB8AC3E}">
        <p14:creationId xmlns:p14="http://schemas.microsoft.com/office/powerpoint/2010/main" val="2835416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26">
          <a:extLst>
            <a:ext uri="{FF2B5EF4-FFF2-40B4-BE49-F238E27FC236}">
              <a16:creationId xmlns:a16="http://schemas.microsoft.com/office/drawing/2014/main" id="{A888C110-5809-2C5B-1F99-0F6E3E5EC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>
            <a:extLst>
              <a:ext uri="{FF2B5EF4-FFF2-40B4-BE49-F238E27FC236}">
                <a16:creationId xmlns:a16="http://schemas.microsoft.com/office/drawing/2014/main" id="{39CDEFF9-B567-46A6-A30E-74E804A803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2" name="Google Shape;119;p17">
            <a:extLst>
              <a:ext uri="{FF2B5EF4-FFF2-40B4-BE49-F238E27FC236}">
                <a16:creationId xmlns:a16="http://schemas.microsoft.com/office/drawing/2014/main" id="{FD569FC6-FF52-5245-9864-95AF7446FCC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7500" y="157992"/>
            <a:ext cx="6550025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/>
            <a:r>
              <a:rPr lang="en" sz="2500" b="1" dirty="0" err="1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EdBuild</a:t>
            </a:r>
            <a:r>
              <a:rPr lang="en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 Report Findings</a:t>
            </a:r>
            <a:endParaRPr sz="2500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cxnSp>
        <p:nvCxnSpPr>
          <p:cNvPr id="3" name="Google Shape;121;p17">
            <a:extLst>
              <a:ext uri="{FF2B5EF4-FFF2-40B4-BE49-F238E27FC236}">
                <a16:creationId xmlns:a16="http://schemas.microsoft.com/office/drawing/2014/main" id="{4A23A40E-2CA2-614E-0A57-74B04D9A563C}"/>
              </a:ext>
            </a:extLst>
          </p:cNvPr>
          <p:cNvCxnSpPr/>
          <p:nvPr/>
        </p:nvCxnSpPr>
        <p:spPr>
          <a:xfrm>
            <a:off x="0" y="762132"/>
            <a:ext cx="9151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1C366866-7A98-4D13-AAF2-4EDC8B971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835" y="1856927"/>
            <a:ext cx="2517805" cy="2177624"/>
          </a:xfrm>
          <a:prstGeom prst="rect">
            <a:avLst/>
          </a:prstGeom>
          <a:ln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0037D27-C1EC-4A26-A9FE-E62AC4B5E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913" y="1303845"/>
            <a:ext cx="3112891" cy="2965779"/>
          </a:xfrm>
          <a:prstGeom prst="rect">
            <a:avLst/>
          </a:prstGeom>
          <a:ln>
            <a:noFill/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75DA0AA-FDF3-438B-BE0A-96F613FF2B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500" y="1454450"/>
            <a:ext cx="2848599" cy="2834757"/>
          </a:xfrm>
          <a:prstGeom prst="rect">
            <a:avLst/>
          </a:prstGeom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DB63F1E-3D73-4152-94D4-52BEB1EA1002}"/>
              </a:ext>
            </a:extLst>
          </p:cNvPr>
          <p:cNvSpPr txBox="1"/>
          <p:nvPr/>
        </p:nvSpPr>
        <p:spPr>
          <a:xfrm>
            <a:off x="448457" y="1000461"/>
            <a:ext cx="23666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STUDENTS IN EACH DISTRICT CATEGORY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0F91E2-342F-40B0-AAFE-7A14FEC6D828}"/>
              </a:ext>
            </a:extLst>
          </p:cNvPr>
          <p:cNvSpPr txBox="1"/>
          <p:nvPr/>
        </p:nvSpPr>
        <p:spPr>
          <a:xfrm>
            <a:off x="5998969" y="1057622"/>
            <a:ext cx="2696574" cy="492443"/>
          </a:xfrm>
          <a:prstGeom prst="rect">
            <a:avLst/>
          </a:prstGeom>
          <a:solidFill>
            <a:srgbClr val="001A35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AVERAGE REVENUE PER STUDENT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3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PR. NONWHITE          PR. WHITE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D71AFE-A92B-45E9-BB41-EE24BC64B14F}"/>
              </a:ext>
            </a:extLst>
          </p:cNvPr>
          <p:cNvSpPr txBox="1"/>
          <p:nvPr/>
        </p:nvSpPr>
        <p:spPr>
          <a:xfrm>
            <a:off x="-464066" y="2142496"/>
            <a:ext cx="23666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     20%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HIGH-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POV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B91AB53-EB00-499B-9FDD-B827A8573F75}"/>
              </a:ext>
            </a:extLst>
          </p:cNvPr>
          <p:cNvSpPr txBox="1"/>
          <p:nvPr/>
        </p:nvSpPr>
        <p:spPr>
          <a:xfrm>
            <a:off x="257871" y="1591901"/>
            <a:ext cx="23666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7%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LOW-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POV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7E5025B-6B1A-4883-B7F9-81B179B99081}"/>
              </a:ext>
            </a:extLst>
          </p:cNvPr>
          <p:cNvSpPr txBox="1"/>
          <p:nvPr/>
        </p:nvSpPr>
        <p:spPr>
          <a:xfrm>
            <a:off x="1115829" y="1856927"/>
            <a:ext cx="236668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22%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LOW-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POV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4D5B825-1C82-4EDA-9BB6-B7C9429935EF}"/>
              </a:ext>
            </a:extLst>
          </p:cNvPr>
          <p:cNvSpPr txBox="1"/>
          <p:nvPr/>
        </p:nvSpPr>
        <p:spPr>
          <a:xfrm>
            <a:off x="1523810" y="2680565"/>
            <a:ext cx="23666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HIGH-POV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8CBCC86-45D2-4FA9-8740-8E3DF030D888}"/>
              </a:ext>
            </a:extLst>
          </p:cNvPr>
          <p:cNvSpPr txBox="1"/>
          <p:nvPr/>
        </p:nvSpPr>
        <p:spPr>
          <a:xfrm>
            <a:off x="524471" y="3634846"/>
            <a:ext cx="236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46%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INTEGRATED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3415409-A6C7-4EAB-988D-D52708522572}"/>
              </a:ext>
            </a:extLst>
          </p:cNvPr>
          <p:cNvSpPr txBox="1"/>
          <p:nvPr/>
        </p:nvSpPr>
        <p:spPr>
          <a:xfrm>
            <a:off x="-627254" y="1478857"/>
            <a:ext cx="236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9249A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PREDOMINANTLY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9249A6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NONWHITE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A4ED1F-CE95-4665-B1D9-6EAE6DBA0735}"/>
              </a:ext>
            </a:extLst>
          </p:cNvPr>
          <p:cNvSpPr txBox="1"/>
          <p:nvPr/>
        </p:nvSpPr>
        <p:spPr>
          <a:xfrm>
            <a:off x="1562433" y="1500934"/>
            <a:ext cx="23666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8EE3F7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PREDOMINANTLY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8EE3F7"/>
                </a:solidFill>
                <a:effectLst/>
                <a:uLnTx/>
                <a:uFillTx/>
                <a:latin typeface="Arial Narrow" panose="020B0606020202030204" pitchFamily="34" charset="0"/>
                <a:cs typeface="Arial"/>
                <a:sym typeface="Arial"/>
              </a:rPr>
              <a:t>WHITE</a:t>
            </a:r>
          </a:p>
        </p:txBody>
      </p:sp>
    </p:spTree>
    <p:extLst>
      <p:ext uri="{BB962C8B-B14F-4D97-AF65-F5344CB8AC3E}">
        <p14:creationId xmlns:p14="http://schemas.microsoft.com/office/powerpoint/2010/main" val="331744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subTitle" idx="1"/>
          </p:nvPr>
        </p:nvSpPr>
        <p:spPr>
          <a:xfrm>
            <a:off x="235275" y="446694"/>
            <a:ext cx="6550800" cy="5693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 dirty="0">
                <a:solidFill>
                  <a:srgbClr val="FFAE3F"/>
                </a:solidFill>
                <a:latin typeface="Public Sans"/>
                <a:ea typeface="Public Sans"/>
                <a:cs typeface="Public Sans"/>
                <a:sym typeface="Public Sans"/>
              </a:rPr>
              <a:t>At-a-Glance Comparison</a:t>
            </a:r>
            <a:endParaRPr sz="2500" dirty="0">
              <a:solidFill>
                <a:schemeClr val="lt1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158" name="Google Shape;158;p19"/>
          <p:cNvSpPr txBox="1">
            <a:spLocks noGrp="1"/>
          </p:cNvSpPr>
          <p:nvPr>
            <p:ph type="sldNum" idx="12"/>
          </p:nvPr>
        </p:nvSpPr>
        <p:spPr>
          <a:xfrm>
            <a:off x="8541683" y="475866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ublic Sans"/>
                <a:ea typeface="Public Sans"/>
                <a:cs typeface="Public Sans"/>
                <a:sym typeface="Public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ublic Sans"/>
              <a:ea typeface="Public Sans"/>
              <a:cs typeface="Public Sans"/>
              <a:sym typeface="Public Sans"/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CCC83195-0310-06B5-7F6B-00F09140A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1891852"/>
              </p:ext>
            </p:extLst>
          </p:nvPr>
        </p:nvGraphicFramePr>
        <p:xfrm>
          <a:off x="363409" y="1576706"/>
          <a:ext cx="8452624" cy="303276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2113156">
                  <a:extLst>
                    <a:ext uri="{9D8B030D-6E8A-4147-A177-3AD203B41FA5}">
                      <a16:colId xmlns:a16="http://schemas.microsoft.com/office/drawing/2014/main" val="1345957918"/>
                    </a:ext>
                  </a:extLst>
                </a:gridCol>
                <a:gridCol w="2113156">
                  <a:extLst>
                    <a:ext uri="{9D8B030D-6E8A-4147-A177-3AD203B41FA5}">
                      <a16:colId xmlns:a16="http://schemas.microsoft.com/office/drawing/2014/main" val="1518053019"/>
                    </a:ext>
                  </a:extLst>
                </a:gridCol>
                <a:gridCol w="2113156">
                  <a:extLst>
                    <a:ext uri="{9D8B030D-6E8A-4147-A177-3AD203B41FA5}">
                      <a16:colId xmlns:a16="http://schemas.microsoft.com/office/drawing/2014/main" val="592642346"/>
                    </a:ext>
                  </a:extLst>
                </a:gridCol>
                <a:gridCol w="2113156">
                  <a:extLst>
                    <a:ext uri="{9D8B030D-6E8A-4147-A177-3AD203B41FA5}">
                      <a16:colId xmlns:a16="http://schemas.microsoft.com/office/drawing/2014/main" val="1265851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Decision 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Brookings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Urban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EdBuild</a:t>
                      </a:r>
                      <a:endParaRPr lang="en-US" dirty="0">
                        <a:solidFill>
                          <a:schemeClr val="tx1"/>
                        </a:solidFill>
                        <a:latin typeface="Noto Sans Kannada" panose="020B0502040504020204" pitchFamily="34" charset="0"/>
                        <a:cs typeface="Noto Sans Kannada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97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Federal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Included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Included in phases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Excluded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3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Cost of Living Adjustment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Unadjusted </a:t>
                      </a:r>
                    </a:p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CWIFT in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Yes, cost of labor (CWIFT)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Yes, cost of living (C2ER)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  <a:latin typeface="Noto Sans Kannada" panose="020B0502040504020204" pitchFamily="34" charset="0"/>
                        <a:cs typeface="Noto Sans Kannada" panose="020B0502040504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36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Unit of 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i="0" dirty="0"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Enrollment-weighted quintiles by white/nonwhite and poverty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i="0" dirty="0"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Student-weighted averages by white/nonwhite and poverty rate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en-US" sz="1200" i="0" dirty="0">
                        <a:latin typeface="Noto Sans Kannada" panose="020B0502040504020204" pitchFamily="34" charset="0"/>
                        <a:cs typeface="Noto Sans Kannada" panose="020B0502040504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i="0" dirty="0"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Six categories of districts (by share white/nonwhite and poverty rate)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13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Coverage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All districts (100% of students)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All students (100% of districts)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~68% of districts (8,862); ~53% of students (25 million)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081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Time Period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Fall 1976 – Fall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Fall 1994 – Fall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  <a:latin typeface="Noto Sans Kannada" panose="020B0502040504020204" pitchFamily="34" charset="0"/>
                          <a:cs typeface="Noto Sans Kannada" panose="020B0502040504020204" pitchFamily="34" charset="0"/>
                        </a:rPr>
                        <a:t>2016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334629"/>
                  </a:ext>
                </a:extLst>
              </a:tr>
            </a:tbl>
          </a:graphicData>
        </a:graphic>
      </p:graphicFrame>
      <p:cxnSp>
        <p:nvCxnSpPr>
          <p:cNvPr id="19" name="Google Shape;144;p19">
            <a:extLst>
              <a:ext uri="{FF2B5EF4-FFF2-40B4-BE49-F238E27FC236}">
                <a16:creationId xmlns:a16="http://schemas.microsoft.com/office/drawing/2014/main" id="{BB1C2739-9217-D9AA-C26F-D065B7B3E691}"/>
              </a:ext>
            </a:extLst>
          </p:cNvPr>
          <p:cNvCxnSpPr>
            <a:cxnSpLocks/>
          </p:cNvCxnSpPr>
          <p:nvPr/>
        </p:nvCxnSpPr>
        <p:spPr>
          <a:xfrm>
            <a:off x="1506735" y="1306487"/>
            <a:ext cx="6442763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Google Shape;145;p19">
            <a:extLst>
              <a:ext uri="{FF2B5EF4-FFF2-40B4-BE49-F238E27FC236}">
                <a16:creationId xmlns:a16="http://schemas.microsoft.com/office/drawing/2014/main" id="{B5051293-A13E-571B-BC8D-42ED95C1C910}"/>
              </a:ext>
            </a:extLst>
          </p:cNvPr>
          <p:cNvSpPr/>
          <p:nvPr/>
        </p:nvSpPr>
        <p:spPr>
          <a:xfrm>
            <a:off x="1395770" y="1144578"/>
            <a:ext cx="303600" cy="303600"/>
          </a:xfrm>
          <a:prstGeom prst="ellipse">
            <a:avLst/>
          </a:prstGeom>
          <a:solidFill>
            <a:srgbClr val="11698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1" name="Google Shape;146;p19">
            <a:extLst>
              <a:ext uri="{FF2B5EF4-FFF2-40B4-BE49-F238E27FC236}">
                <a16:creationId xmlns:a16="http://schemas.microsoft.com/office/drawing/2014/main" id="{C5A068BA-615A-A1FE-8073-7F26F9066FF9}"/>
              </a:ext>
            </a:extLst>
          </p:cNvPr>
          <p:cNvSpPr/>
          <p:nvPr/>
        </p:nvSpPr>
        <p:spPr>
          <a:xfrm>
            <a:off x="3475594" y="1134468"/>
            <a:ext cx="303600" cy="303600"/>
          </a:xfrm>
          <a:prstGeom prst="ellipse">
            <a:avLst/>
          </a:prstGeom>
          <a:solidFill>
            <a:srgbClr val="8FE2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" name="Google Shape;147;p19">
            <a:extLst>
              <a:ext uri="{FF2B5EF4-FFF2-40B4-BE49-F238E27FC236}">
                <a16:creationId xmlns:a16="http://schemas.microsoft.com/office/drawing/2014/main" id="{F0113C23-9789-0C93-7AD2-2B76AC55D34A}"/>
              </a:ext>
            </a:extLst>
          </p:cNvPr>
          <p:cNvSpPr/>
          <p:nvPr/>
        </p:nvSpPr>
        <p:spPr>
          <a:xfrm>
            <a:off x="5566074" y="1149004"/>
            <a:ext cx="303600" cy="303600"/>
          </a:xfrm>
          <a:prstGeom prst="ellipse">
            <a:avLst/>
          </a:prstGeom>
          <a:solidFill>
            <a:srgbClr val="BEC8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3" name="Google Shape;148;p19">
            <a:extLst>
              <a:ext uri="{FF2B5EF4-FFF2-40B4-BE49-F238E27FC236}">
                <a16:creationId xmlns:a16="http://schemas.microsoft.com/office/drawing/2014/main" id="{E8F7FDC6-F903-9253-70D6-9681F110DEA9}"/>
              </a:ext>
            </a:extLst>
          </p:cNvPr>
          <p:cNvSpPr/>
          <p:nvPr/>
        </p:nvSpPr>
        <p:spPr>
          <a:xfrm>
            <a:off x="7797698" y="1149004"/>
            <a:ext cx="303600" cy="303600"/>
          </a:xfrm>
          <a:prstGeom prst="ellipse">
            <a:avLst/>
          </a:prstGeom>
          <a:solidFill>
            <a:srgbClr val="9249A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B9DAE2-AFE9-A44A-3646-711689EEA2EE}"/>
              </a:ext>
            </a:extLst>
          </p:cNvPr>
          <p:cNvSpPr txBox="1"/>
          <p:nvPr/>
        </p:nvSpPr>
        <p:spPr>
          <a:xfrm>
            <a:off x="363409" y="4758667"/>
            <a:ext cx="71674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All reports excluded school districts with no assigned geography. These are predominantly public charter schools.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1631"/>
      </a:accent1>
      <a:accent2>
        <a:srgbClr val="11698C"/>
      </a:accent2>
      <a:accent3>
        <a:srgbClr val="8FE2F7"/>
      </a:accent3>
      <a:accent4>
        <a:srgbClr val="BEC8F5"/>
      </a:accent4>
      <a:accent5>
        <a:srgbClr val="9249A6"/>
      </a:accent5>
      <a:accent6>
        <a:srgbClr val="FFAE3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12168</TotalTime>
  <Words>434</Words>
  <Application>Microsoft Macintosh PowerPoint</Application>
  <PresentationFormat>On-screen Show (16:9)</PresentationFormat>
  <Paragraphs>83</Paragraphs>
  <Slides>11</Slides>
  <Notes>11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Narrow</vt:lpstr>
      <vt:lpstr>Noto Sans Kannada</vt:lpstr>
      <vt:lpstr>Public Sans</vt:lpstr>
      <vt:lpstr>Simple Light</vt:lpstr>
      <vt:lpstr>PowerPoint Presentation</vt:lpstr>
      <vt:lpstr>Relevant Links</vt:lpstr>
      <vt:lpstr>Brookings Report Overview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EdFund</dc:title>
  <dc:creator>Rebecca Sibilia</dc:creator>
  <cp:lastModifiedBy>Rebecca Sibilia</cp:lastModifiedBy>
  <cp:revision>14</cp:revision>
  <dcterms:modified xsi:type="dcterms:W3CDTF">2026-08-26T19:42:01Z</dcterms:modified>
</cp:coreProperties>
</file>