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65" r:id="rId4"/>
    <p:sldId id="266" r:id="rId5"/>
    <p:sldId id="264" r:id="rId6"/>
    <p:sldId id="268" r:id="rId7"/>
    <p:sldId id="267" r:id="rId8"/>
    <p:sldId id="263" r:id="rId9"/>
    <p:sldId id="269" r:id="rId10"/>
  </p:sldIdLst>
  <p:sldSz cx="18288000" cy="10287000"/>
  <p:notesSz cx="6858000" cy="9144000"/>
  <p:embeddedFontLst>
    <p:embeddedFont>
      <p:font typeface="DM Sans" pitchFamily="2" charset="77"/>
      <p:regular r:id="rId12"/>
      <p:bold r:id="rId13"/>
      <p:italic r:id="rId14"/>
      <p:boldItalic r:id="rId15"/>
    </p:embeddedFont>
    <p:embeddedFont>
      <p:font typeface="DM Sans Bold" pitchFamily="2" charset="77"/>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2" autoAdjust="0"/>
    <p:restoredTop sz="63773" autoAdjust="0"/>
  </p:normalViewPr>
  <p:slideViewPr>
    <p:cSldViewPr>
      <p:cViewPr varScale="1">
        <p:scale>
          <a:sx n="49" d="100"/>
          <a:sy n="49" d="100"/>
        </p:scale>
        <p:origin x="20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DA8F0-4BFC-0045-AE08-E2BA7C9A20F0}" type="datetimeFigureOut">
              <a:rPr lang="en-US" smtClean="0"/>
              <a:t>1/12/26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7BAE4-C686-B543-9ECB-4CC9CC33327A}" type="slidenum">
              <a:rPr lang="en-US" smtClean="0"/>
              <a:t>‹#›</a:t>
            </a:fld>
            <a:endParaRPr lang="en-US"/>
          </a:p>
        </p:txBody>
      </p:sp>
    </p:spTree>
    <p:extLst>
      <p:ext uri="{BB962C8B-B14F-4D97-AF65-F5344CB8AC3E}">
        <p14:creationId xmlns:p14="http://schemas.microsoft.com/office/powerpoint/2010/main" val="246254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Emily Guiterrez: </a:t>
            </a:r>
            <a:r>
              <a:rPr lang="en-US" dirty="0"/>
              <a:t>Senior Research Associate at Urban Institute in the Workforce Education and Labor Division. Research focuses on K-12 policies that occur outside the classroom but affect student success in the classroom.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Emily’s report, “Small and Sparse: Defining Rural School Districts for K–12 Funding” can be found here: https://</a:t>
            </a:r>
            <a:r>
              <a:rPr lang="en-US" dirty="0" err="1"/>
              <a:t>www.urban.org</a:t>
            </a:r>
            <a:r>
              <a:rPr lang="en-US" dirty="0"/>
              <a:t>/sites/default/files/2023-03/Small%20and%20Sparse-Defining%20Rural%20School%20Districts%20for%20K%E2%80%9312%20Funding.pdf </a:t>
            </a:r>
          </a:p>
          <a:p>
            <a:endParaRPr lang="en-US" dirty="0"/>
          </a:p>
          <a:p>
            <a:r>
              <a:rPr lang="en-US" b="1" dirty="0"/>
              <a:t>Tony Pipa: </a:t>
            </a:r>
            <a:r>
              <a:rPr lang="en-US" dirty="0"/>
              <a:t>Senior Fellow at the Center for Sustainable Development at Brookings. Launched and lead an initiative to ensure federal policies are effective as possible in supporting remote and rural places across the U.S.</a:t>
            </a:r>
          </a:p>
          <a:p>
            <a:endParaRPr lang="en-US" dirty="0"/>
          </a:p>
        </p:txBody>
      </p:sp>
      <p:sp>
        <p:nvSpPr>
          <p:cNvPr id="4" name="Slide Number Placeholder 3"/>
          <p:cNvSpPr>
            <a:spLocks noGrp="1"/>
          </p:cNvSpPr>
          <p:nvPr>
            <p:ph type="sldNum" sz="quarter" idx="5"/>
          </p:nvPr>
        </p:nvSpPr>
        <p:spPr/>
        <p:txBody>
          <a:bodyPr/>
          <a:lstStyle/>
          <a:p>
            <a:fld id="{AB67BAE4-C686-B543-9ECB-4CC9CC33327A}" type="slidenum">
              <a:rPr lang="en-US" smtClean="0"/>
              <a:t>1</a:t>
            </a:fld>
            <a:endParaRPr lang="en-US"/>
          </a:p>
        </p:txBody>
      </p:sp>
    </p:spTree>
    <p:extLst>
      <p:ext uri="{BB962C8B-B14F-4D97-AF65-F5344CB8AC3E}">
        <p14:creationId xmlns:p14="http://schemas.microsoft.com/office/powerpoint/2010/main" val="422760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School districts that are in remote, rural, sparse areas face additional challenges. Existing challenges are exacerbated by geographical ones.</a:t>
            </a:r>
          </a:p>
          <a:p>
            <a:pPr marL="171450" indent="-171450">
              <a:buFont typeface="Arial" panose="020B0604020202020204" pitchFamily="34" charset="0"/>
              <a:buChar char="•"/>
            </a:pPr>
            <a:r>
              <a:rPr lang="en-US" dirty="0"/>
              <a:t>There are 15 states that fund for sparse districts. Click to the next slide to view them. </a:t>
            </a:r>
          </a:p>
        </p:txBody>
      </p:sp>
      <p:sp>
        <p:nvSpPr>
          <p:cNvPr id="4" name="Slide Number Placeholder 3"/>
          <p:cNvSpPr>
            <a:spLocks noGrp="1"/>
          </p:cNvSpPr>
          <p:nvPr>
            <p:ph type="sldNum" sz="quarter" idx="5"/>
          </p:nvPr>
        </p:nvSpPr>
        <p:spPr/>
        <p:txBody>
          <a:bodyPr/>
          <a:lstStyle/>
          <a:p>
            <a:fld id="{AB67BAE4-C686-B543-9ECB-4CC9CC33327A}" type="slidenum">
              <a:rPr lang="en-US" smtClean="0"/>
              <a:t>2</a:t>
            </a:fld>
            <a:endParaRPr lang="en-US"/>
          </a:p>
        </p:txBody>
      </p:sp>
    </p:spTree>
    <p:extLst>
      <p:ext uri="{BB962C8B-B14F-4D97-AF65-F5344CB8AC3E}">
        <p14:creationId xmlns:p14="http://schemas.microsoft.com/office/powerpoint/2010/main" val="48836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Key questions:</a:t>
            </a:r>
          </a:p>
          <a:p>
            <a:pPr marL="171450" indent="-171450">
              <a:buFont typeface="Arial" panose="020B0604020202020204" pitchFamily="34" charset="0"/>
              <a:buChar char="•"/>
            </a:pPr>
            <a:r>
              <a:rPr lang="en-US" dirty="0"/>
              <a:t>What do we know to create a strong policy for these students? </a:t>
            </a:r>
          </a:p>
          <a:p>
            <a:pPr marL="171450" indent="-171450">
              <a:buFont typeface="Arial" panose="020B0604020202020204" pitchFamily="34" charset="0"/>
              <a:buChar char="•"/>
            </a:pPr>
            <a:r>
              <a:rPr lang="en-US" dirty="0"/>
              <a:t>What challenges do rural students face that could be addressed by additional targeted funding?</a:t>
            </a:r>
          </a:p>
        </p:txBody>
      </p:sp>
      <p:sp>
        <p:nvSpPr>
          <p:cNvPr id="4" name="Slide Number Placeholder 3"/>
          <p:cNvSpPr>
            <a:spLocks noGrp="1"/>
          </p:cNvSpPr>
          <p:nvPr>
            <p:ph type="sldNum" sz="quarter" idx="5"/>
          </p:nvPr>
        </p:nvSpPr>
        <p:spPr/>
        <p:txBody>
          <a:bodyPr/>
          <a:lstStyle/>
          <a:p>
            <a:fld id="{AB67BAE4-C686-B543-9ECB-4CC9CC33327A}" type="slidenum">
              <a:rPr lang="en-US" smtClean="0"/>
              <a:t>3</a:t>
            </a:fld>
            <a:endParaRPr lang="en-US"/>
          </a:p>
        </p:txBody>
      </p:sp>
    </p:spTree>
    <p:extLst>
      <p:ext uri="{BB962C8B-B14F-4D97-AF65-F5344CB8AC3E}">
        <p14:creationId xmlns:p14="http://schemas.microsoft.com/office/powerpoint/2010/main" val="163240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D2393-1378-BFCB-D3E9-EF7EF1F26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7DBC5-7A9A-0527-E16B-CD8D06B43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4A243-08FE-C7AE-AEC0-A4247CB80057}"/>
              </a:ext>
            </a:extLst>
          </p:cNvPr>
          <p:cNvSpPr>
            <a:spLocks noGrp="1"/>
          </p:cNvSpPr>
          <p:nvPr>
            <p:ph type="body" idx="1"/>
          </p:nvPr>
        </p:nvSpPr>
        <p:spPr/>
        <p:txBody>
          <a:bodyPr/>
          <a:lstStyle/>
          <a:p>
            <a:r>
              <a:rPr lang="en-US" b="1" dirty="0"/>
              <a:t>Lower Financial Base:</a:t>
            </a:r>
            <a:r>
              <a:rPr lang="en-US" dirty="0"/>
              <a:t> Rural areas have more limited property tax revenue, resulting in lower levels of local funding for schools. They also have less access to philanthropic resources. While 14% of the country is rural, only 3% of philanthropic funding is directed to these communities.</a:t>
            </a:r>
          </a:p>
          <a:p>
            <a:endParaRPr lang="en-US" dirty="0"/>
          </a:p>
          <a:p>
            <a:r>
              <a:rPr lang="en-US" b="1" dirty="0"/>
              <a:t>Higher Operating Costs and Infrastructure Challenges:</a:t>
            </a:r>
            <a:r>
              <a:rPr lang="en-US" dirty="0"/>
              <a:t> Rural areas face higher transportation costs, increased costs for extracurricular activities, and longer travel distances. These factors contribute to infrastructure challenges, including significant gaps in broadband connectivity for rural communities and schools.</a:t>
            </a:r>
          </a:p>
          <a:p>
            <a:endParaRPr lang="en-US" dirty="0"/>
          </a:p>
          <a:p>
            <a:r>
              <a:rPr lang="en-US" b="1" dirty="0"/>
              <a:t>Staffing and Administrative Capacity:</a:t>
            </a:r>
            <a:r>
              <a:rPr lang="en-US" dirty="0"/>
              <a:t> Teacher recruitment and retention are more difficult in rural areas, as is building adequate administrative capacity. Rural schools and local governments often have fewer staff available to manage programs and deliver services.</a:t>
            </a:r>
          </a:p>
        </p:txBody>
      </p:sp>
      <p:sp>
        <p:nvSpPr>
          <p:cNvPr id="4" name="Slide Number Placeholder 3">
            <a:extLst>
              <a:ext uri="{FF2B5EF4-FFF2-40B4-BE49-F238E27FC236}">
                <a16:creationId xmlns:a16="http://schemas.microsoft.com/office/drawing/2014/main" id="{6E10BFF4-C148-33B3-C985-2C7E0D836E4A}"/>
              </a:ext>
            </a:extLst>
          </p:cNvPr>
          <p:cNvSpPr>
            <a:spLocks noGrp="1"/>
          </p:cNvSpPr>
          <p:nvPr>
            <p:ph type="sldNum" sz="quarter" idx="5"/>
          </p:nvPr>
        </p:nvSpPr>
        <p:spPr/>
        <p:txBody>
          <a:bodyPr/>
          <a:lstStyle/>
          <a:p>
            <a:fld id="{AB67BAE4-C686-B543-9ECB-4CC9CC33327A}" type="slidenum">
              <a:rPr lang="en-US" smtClean="0"/>
              <a:t>4</a:t>
            </a:fld>
            <a:endParaRPr lang="en-US"/>
          </a:p>
        </p:txBody>
      </p:sp>
    </p:spTree>
    <p:extLst>
      <p:ext uri="{BB962C8B-B14F-4D97-AF65-F5344CB8AC3E}">
        <p14:creationId xmlns:p14="http://schemas.microsoft.com/office/powerpoint/2010/main" val="406013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clean, professional rewrite with corrected grammar, clearer structure, and a polished tone:</a:t>
            </a:r>
          </a:p>
          <a:p>
            <a:r>
              <a:rPr lang="en-US" b="1" dirty="0"/>
              <a:t>“The Spaghetti Chart”:</a:t>
            </a:r>
            <a:r>
              <a:rPr lang="en-US" dirty="0"/>
              <a:t> This chart illustrates the many offices and agencies from which funding originates. The left side represents where funding emanates, the right side reflects authorizing bodies and legislation, and the middle highlights development objectives (such as education and workforce development). On one hand, the chart shows that members of Congress are responding to the expressed needs of rural communities. On the other hand, for low-capacity communities trying to navigate, access, and manage these funds, the process is highly complex. This complexity makes it difficult for rural places to secure the resources needed to create thriving environments for students.</a:t>
            </a:r>
          </a:p>
          <a:p>
            <a:endParaRPr lang="en-US" dirty="0"/>
          </a:p>
          <a:p>
            <a:r>
              <a:rPr lang="en-US" b="1" dirty="0"/>
              <a:t>Additional Challenges:</a:t>
            </a:r>
            <a:r>
              <a:rPr lang="en-US" dirty="0"/>
              <a:t> Individuals in rural communities are often stretched across multiple roles and responsibilities. Education is deeply interconnected with other aspects of rural life, including health care, employment, and community well-being. Rural communities tend to be “flat,” meaning there is little separation between education systems and the other services that sustain communities.</a:t>
            </a:r>
          </a:p>
          <a:p>
            <a:endParaRPr lang="en-US" dirty="0"/>
          </a:p>
          <a:p>
            <a:r>
              <a:rPr lang="en-US" b="1" dirty="0"/>
              <a:t>Pressure on Rural Systems:</a:t>
            </a:r>
            <a:r>
              <a:rPr lang="en-US" dirty="0"/>
              <a:t> Rural communities face significant strain, particularly in health care. Many rural hospitals have closed, creating additional challenges for students and families. As a result, services that might otherwise be provided externally often fall to schools, increasing the burden on school leadership and administrative capacity.</a:t>
            </a:r>
          </a:p>
          <a:p>
            <a:endParaRPr lang="en-US" dirty="0"/>
          </a:p>
          <a:p>
            <a:r>
              <a:rPr lang="en-US" b="1" dirty="0"/>
              <a:t>Persistent Poverty:</a:t>
            </a:r>
            <a:r>
              <a:rPr lang="en-US" dirty="0"/>
              <a:t> Eighty-five percent of persistent poverty counties are rural, defined as having poverty rates above 20% for more than 30 years. Many of these communities are shaped by extractive industries, which can lead to environmental toxins and pollution that negatively affect student health. These challenges are compounded by limited access to health care services.</a:t>
            </a:r>
          </a:p>
          <a:p>
            <a:endParaRPr lang="en-US" i="1" dirty="0"/>
          </a:p>
          <a:p>
            <a:r>
              <a:rPr lang="en-US" i="1" dirty="0"/>
              <a:t>Learn more about rurality and concentrated poverty in our podcast episode: https://</a:t>
            </a:r>
            <a:r>
              <a:rPr lang="en-US" i="1" dirty="0" err="1"/>
              <a:t>open.spotify.com</a:t>
            </a:r>
            <a:r>
              <a:rPr lang="en-US" i="1" dirty="0"/>
              <a:t>/episode/7vnvEkSfBCVL02rs3MZ0xy?si=L8XMeOBjRumwGC3cBDOPqA&amp;nd=1&amp;dlsi=eebaa41318da4cd7 </a:t>
            </a:r>
            <a:endParaRPr lang="en-US" dirty="0"/>
          </a:p>
        </p:txBody>
      </p:sp>
      <p:sp>
        <p:nvSpPr>
          <p:cNvPr id="4" name="Slide Number Placeholder 3"/>
          <p:cNvSpPr>
            <a:spLocks noGrp="1"/>
          </p:cNvSpPr>
          <p:nvPr>
            <p:ph type="sldNum" sz="quarter" idx="5"/>
          </p:nvPr>
        </p:nvSpPr>
        <p:spPr/>
        <p:txBody>
          <a:bodyPr/>
          <a:lstStyle/>
          <a:p>
            <a:fld id="{AB67BAE4-C686-B543-9ECB-4CC9CC33327A}" type="slidenum">
              <a:rPr lang="en-US" smtClean="0"/>
              <a:t>5</a:t>
            </a:fld>
            <a:endParaRPr lang="en-US"/>
          </a:p>
        </p:txBody>
      </p:sp>
    </p:spTree>
    <p:extLst>
      <p:ext uri="{BB962C8B-B14F-4D97-AF65-F5344CB8AC3E}">
        <p14:creationId xmlns:p14="http://schemas.microsoft.com/office/powerpoint/2010/main" val="13818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6DB0D-DCEA-953B-D2B8-7522F4A8F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2A5AC-ACCE-B654-F3B5-D3B763608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3471E-362E-AB9C-5872-11BE33C3140A}"/>
              </a:ext>
            </a:extLst>
          </p:cNvPr>
          <p:cNvSpPr>
            <a:spLocks noGrp="1"/>
          </p:cNvSpPr>
          <p:nvPr>
            <p:ph type="body" idx="1"/>
          </p:nvPr>
        </p:nvSpPr>
        <p:spPr/>
        <p:txBody>
          <a:bodyPr/>
          <a:lstStyle/>
          <a:p>
            <a:r>
              <a:rPr lang="en-US" dirty="0"/>
              <a:t>When we use the term </a:t>
            </a:r>
            <a:r>
              <a:rPr lang="en-US" i="1" dirty="0"/>
              <a:t>rural</a:t>
            </a:r>
            <a:r>
              <a:rPr lang="en-US" dirty="0"/>
              <a:t>, we are referring to an umbrella category that encompasses a wide range of contexts. At the federal level, definitions of rurality are typically based on U.S. Census classifications. At the state and district levels, however, definitions often need to be more student-centered, focusing on the characteristics and needs of the students being served. States also differ significantly in how they draw school district boundaries. For example, Florida and Nevada have relatively large school districts, while New York State has many small, locally governed districts.</a:t>
            </a:r>
          </a:p>
          <a:p>
            <a:endParaRPr lang="en-US" dirty="0"/>
          </a:p>
          <a:p>
            <a:r>
              <a:rPr lang="en-US" dirty="0"/>
              <a:t>In state funding discussions, an important question is how </a:t>
            </a:r>
            <a:r>
              <a:rPr lang="en-US" i="1" dirty="0"/>
              <a:t>rural</a:t>
            </a:r>
            <a:r>
              <a:rPr lang="en-US" dirty="0"/>
              <a:t>, </a:t>
            </a:r>
            <a:r>
              <a:rPr lang="en-US" i="1" dirty="0"/>
              <a:t>small</a:t>
            </a:r>
            <a:r>
              <a:rPr lang="en-US" dirty="0"/>
              <a:t>, and </a:t>
            </a:r>
            <a:r>
              <a:rPr lang="en-US" i="1" dirty="0"/>
              <a:t>sparse</a:t>
            </a:r>
            <a:r>
              <a:rPr lang="en-US" dirty="0"/>
              <a:t> districts are defined and differentiated:</a:t>
            </a:r>
          </a:p>
          <a:p>
            <a:r>
              <a:rPr lang="en-US" b="1" dirty="0"/>
              <a:t>Rural districts</a:t>
            </a:r>
            <a:r>
              <a:rPr lang="en-US" dirty="0"/>
              <a:t> are often defined broadly and may vary by state.</a:t>
            </a:r>
          </a:p>
          <a:p>
            <a:r>
              <a:rPr lang="en-US" b="1" dirty="0"/>
              <a:t>Small districts</a:t>
            </a:r>
            <a:r>
              <a:rPr lang="en-US" dirty="0"/>
              <a:t> are typically defined by low student enrollment.</a:t>
            </a:r>
          </a:p>
          <a:p>
            <a:r>
              <a:rPr lang="en-US" b="1" dirty="0"/>
              <a:t>Sparse or remote districts</a:t>
            </a:r>
            <a:r>
              <a:rPr lang="en-US" dirty="0"/>
              <a:t> are defined by geographic distance or low student density (for example, students per square mile).</a:t>
            </a:r>
          </a:p>
          <a:p>
            <a:r>
              <a:rPr lang="en-US" dirty="0"/>
              <a:t>These distinctions matter because the underlying cost drivers can differ substantially depending on whether a district is small, sparse, remote, or rural, which has important implications for state funding formulas and policy decisions.</a:t>
            </a:r>
          </a:p>
        </p:txBody>
      </p:sp>
      <p:sp>
        <p:nvSpPr>
          <p:cNvPr id="4" name="Slide Number Placeholder 3">
            <a:extLst>
              <a:ext uri="{FF2B5EF4-FFF2-40B4-BE49-F238E27FC236}">
                <a16:creationId xmlns:a16="http://schemas.microsoft.com/office/drawing/2014/main" id="{8BC7BD68-8E8F-8838-0203-2A9EB78AD21A}"/>
              </a:ext>
            </a:extLst>
          </p:cNvPr>
          <p:cNvSpPr>
            <a:spLocks noGrp="1"/>
          </p:cNvSpPr>
          <p:nvPr>
            <p:ph type="sldNum" sz="quarter" idx="5"/>
          </p:nvPr>
        </p:nvSpPr>
        <p:spPr/>
        <p:txBody>
          <a:bodyPr/>
          <a:lstStyle/>
          <a:p>
            <a:fld id="{AB67BAE4-C686-B543-9ECB-4CC9CC33327A}" type="slidenum">
              <a:rPr lang="en-US" smtClean="0"/>
              <a:t>6</a:t>
            </a:fld>
            <a:endParaRPr lang="en-US"/>
          </a:p>
        </p:txBody>
      </p:sp>
    </p:spTree>
    <p:extLst>
      <p:ext uri="{BB962C8B-B14F-4D97-AF65-F5344CB8AC3E}">
        <p14:creationId xmlns:p14="http://schemas.microsoft.com/office/powerpoint/2010/main" val="73007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0985B-DD88-093D-0915-46C088A7A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2E639-0369-5021-5708-8B5CCA20D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F3199-6A5E-8FE7-C73F-58BEF6233967}"/>
              </a:ext>
            </a:extLst>
          </p:cNvPr>
          <p:cNvSpPr>
            <a:spLocks noGrp="1"/>
          </p:cNvSpPr>
          <p:nvPr>
            <p:ph type="body" idx="1"/>
          </p:nvPr>
        </p:nvSpPr>
        <p:spPr/>
        <p:txBody>
          <a:bodyPr/>
          <a:lstStyle/>
          <a:p>
            <a:endParaRPr lang="en-US" dirty="0"/>
          </a:p>
          <a:p>
            <a:r>
              <a:rPr lang="en-US" b="1" dirty="0"/>
              <a:t>Cost Drivers in Rural and Sparse Areas</a:t>
            </a:r>
          </a:p>
          <a:p>
            <a:pPr marL="171450" indent="-171450">
              <a:buFont typeface="Arial" panose="020B0604020202020204" pitchFamily="34" charset="0"/>
              <a:buChar char="•"/>
            </a:pPr>
            <a:r>
              <a:rPr lang="en-US" dirty="0"/>
              <a:t>Regardless of whether a district serves five students or 2,000, schools still require core infrastructure, including a building, a principal, and teachers. In larger districts, these fixed costs can be spread across more students. In smaller or rural schools, however, fewer students make it much harder to distribute these costs efficiently.</a:t>
            </a:r>
          </a:p>
          <a:p>
            <a:pPr marL="171450" indent="-171450">
              <a:buFont typeface="Arial" panose="020B0604020202020204" pitchFamily="34" charset="0"/>
              <a:buChar char="•"/>
            </a:pPr>
            <a:r>
              <a:rPr lang="en-US" dirty="0"/>
              <a:t>Labor markets in rural areas are often thin, making it difficult to recruit and retain teachers. As a result, districts may need to offer higher compensation to attract staff, even when local funding is insufficient to support those costs.</a:t>
            </a:r>
          </a:p>
          <a:p>
            <a:pPr marL="171450" indent="-171450">
              <a:buFont typeface="Arial" panose="020B0604020202020204" pitchFamily="34" charset="0"/>
              <a:buChar char="•"/>
            </a:pPr>
            <a:r>
              <a:rPr lang="en-US" dirty="0"/>
              <a:t>In sparse or remote areas, transportation is a major cost driver. Long bus routes, extended travel times, and geographic isolation all increase the expense of getting students to and from school.</a:t>
            </a:r>
          </a:p>
          <a:p>
            <a:pPr marL="171450" indent="-171450">
              <a:buFont typeface="Arial" panose="020B0604020202020204" pitchFamily="34" charset="0"/>
              <a:buChar char="•"/>
            </a:pPr>
            <a:r>
              <a:rPr lang="en-US" dirty="0"/>
              <a:t>There is also an “input crisis” in rural areas. Schools may need to transport basic supplies over long distances, and many communities lack access to essential student supports, such as mental health services, telehealth, or specialized programs.</a:t>
            </a:r>
          </a:p>
          <a:p>
            <a:pPr marL="171450" indent="-171450">
              <a:buFont typeface="Arial" panose="020B0604020202020204" pitchFamily="34" charset="0"/>
              <a:buChar char="•"/>
            </a:pPr>
            <a:r>
              <a:rPr lang="en-US" dirty="0"/>
              <a:t>Sparsity further limits local funding capacity—not only because of lower community wealth, but because local property tax bases are spread across large geographic areas. Fewer students per square mile means fewer local dollars, even as per-student needs increase.</a:t>
            </a:r>
          </a:p>
          <a:p>
            <a:br>
              <a:rPr lang="en-US" dirty="0"/>
            </a:br>
            <a:endParaRPr lang="en-US" dirty="0"/>
          </a:p>
          <a:p>
            <a:r>
              <a:rPr lang="en-US" b="1" dirty="0"/>
              <a:t>The Broader Impact of Targeted Funding</a:t>
            </a:r>
          </a:p>
          <a:p>
            <a:pPr marL="171450" indent="-171450">
              <a:buFont typeface="Arial" panose="020B0604020202020204" pitchFamily="34" charset="0"/>
              <a:buChar char="•"/>
            </a:pPr>
            <a:r>
              <a:rPr lang="en-US" dirty="0"/>
              <a:t>Targeted investments in rural schools can have benefits that extend beyond individual students to the broader community. Smaller class sizes can foster stronger relationships among students and staff, which can be a significant asset. In many rural communities, schools serve as the central and most trusted institution.</a:t>
            </a:r>
          </a:p>
          <a:p>
            <a:pPr marL="171450" indent="-171450">
              <a:buFont typeface="Arial" panose="020B0604020202020204" pitchFamily="34" charset="0"/>
              <a:buChar char="•"/>
            </a:pPr>
            <a:r>
              <a:rPr lang="en-US" dirty="0"/>
              <a:t>Schools often function as hubs for service delivery, providing access to health care, dental services, libraries, and other community resources. They may also serve as gathering places where people from different economic backgrounds interact, making schools anchor institutions within rural communities.</a:t>
            </a:r>
          </a:p>
          <a:p>
            <a:pPr marL="171450" indent="-171450">
              <a:buFont typeface="Arial" panose="020B0604020202020204" pitchFamily="34" charset="0"/>
              <a:buChar char="•"/>
            </a:pPr>
            <a:r>
              <a:rPr lang="en-US" dirty="0"/>
              <a:t>The strength of a rural community’s economy is closely tied to the quality of life it can offer its residents, and schools play a central role in that equation. The sense of kinship students feel toward their schools can help encourage young people to return to their home communities, supporting long-term vitality. Attracting and retaining youth is a significant challenge for rural areas, and schools are a critical lever in addressing it.</a:t>
            </a:r>
          </a:p>
          <a:p>
            <a:br>
              <a:rPr lang="en-US" dirty="0"/>
            </a:br>
            <a:endParaRPr lang="en-US" dirty="0"/>
          </a:p>
          <a:p>
            <a:r>
              <a:rPr lang="en-US" b="1" dirty="0"/>
              <a:t>Recognizing the Diversity of Rural Communities</a:t>
            </a:r>
          </a:p>
          <a:p>
            <a:pPr marL="171450" indent="-171450">
              <a:buFont typeface="Arial" panose="020B0604020202020204" pitchFamily="34" charset="0"/>
              <a:buChar char="•"/>
            </a:pPr>
            <a:r>
              <a:rPr lang="en-US" dirty="0"/>
              <a:t>Rural communities are not monolithic. What qualifies as “rural” in one state may look very different in another. For example, rural Texas and rural Alaska face vastly different conditions, needs, and cost structures. Funding policies must account for this diversity and be grounded in the specific realities of place, rather than relying on a one-size-fits-all definition of rurality.</a:t>
            </a:r>
          </a:p>
        </p:txBody>
      </p:sp>
      <p:sp>
        <p:nvSpPr>
          <p:cNvPr id="4" name="Slide Number Placeholder 3">
            <a:extLst>
              <a:ext uri="{FF2B5EF4-FFF2-40B4-BE49-F238E27FC236}">
                <a16:creationId xmlns:a16="http://schemas.microsoft.com/office/drawing/2014/main" id="{8B2F284F-7D5B-4444-828E-3E248EAE5E3A}"/>
              </a:ext>
            </a:extLst>
          </p:cNvPr>
          <p:cNvSpPr>
            <a:spLocks noGrp="1"/>
          </p:cNvSpPr>
          <p:nvPr>
            <p:ph type="sldNum" sz="quarter" idx="5"/>
          </p:nvPr>
        </p:nvSpPr>
        <p:spPr/>
        <p:txBody>
          <a:bodyPr/>
          <a:lstStyle/>
          <a:p>
            <a:fld id="{AB67BAE4-C686-B543-9ECB-4CC9CC33327A}" type="slidenum">
              <a:rPr lang="en-US" smtClean="0"/>
              <a:t>7</a:t>
            </a:fld>
            <a:endParaRPr lang="en-US"/>
          </a:p>
        </p:txBody>
      </p:sp>
    </p:spTree>
    <p:extLst>
      <p:ext uri="{BB962C8B-B14F-4D97-AF65-F5344CB8AC3E}">
        <p14:creationId xmlns:p14="http://schemas.microsoft.com/office/powerpoint/2010/main" val="395551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 curated the </a:t>
            </a:r>
            <a:r>
              <a:rPr lang="en-US" b="1" dirty="0"/>
              <a:t>Rural Students</a:t>
            </a:r>
            <a:r>
              <a:rPr lang="en-US" dirty="0"/>
              <a:t> section of </a:t>
            </a:r>
            <a:r>
              <a:rPr lang="en-US" dirty="0" err="1"/>
              <a:t>EdFund’s</a:t>
            </a:r>
            <a:r>
              <a:rPr lang="en-US" dirty="0"/>
              <a:t> Research Library: https://</a:t>
            </a:r>
            <a:r>
              <a:rPr lang="en-US" dirty="0" err="1"/>
              <a:t>corpus.ed-fund.org</a:t>
            </a:r>
            <a:r>
              <a:rPr lang="en-US" dirty="0"/>
              <a:t>/education-finance-research-library</a:t>
            </a:r>
            <a:br>
              <a:rPr lang="en-US" dirty="0"/>
            </a:br>
            <a:endParaRPr lang="en-US" dirty="0"/>
          </a:p>
          <a:p>
            <a:pPr marL="171450" indent="-171450">
              <a:buFont typeface="Arial" panose="020B0604020202020204" pitchFamily="34" charset="0"/>
              <a:buChar char="•"/>
            </a:pPr>
            <a:r>
              <a:rPr lang="en-US" dirty="0"/>
              <a:t>Much of the existing research relies on Census definitions of rurality, with some overlap between those definitions and the criteria states use in their school funding formulas. Looking ahead, it would be valuable for research to place greater emphasis on defining and analyzing </a:t>
            </a:r>
            <a:r>
              <a:rPr lang="en-US" i="1" dirty="0"/>
              <a:t>sparsity</a:t>
            </a:r>
            <a:r>
              <a:rPr lang="en-US" dirty="0"/>
              <a:t>, in particular.</a:t>
            </a:r>
          </a:p>
          <a:p>
            <a:pPr marL="171450" indent="-171450">
              <a:buFont typeface="Arial" panose="020B0604020202020204" pitchFamily="34" charset="0"/>
              <a:buChar char="•"/>
            </a:pPr>
            <a:r>
              <a:rPr lang="en-US" dirty="0"/>
              <a:t>The research suggests that enrollment adjustments are often necessary for districts serving roughly 2,000 students or fewer. Rural districts also tend to spend a higher share of their budgets on capital investments. When districts receive additional funding, those dollars are frequently used first to maintain facilities, before being directed toward more student-centered supports, such as increased per-pupil spending.</a:t>
            </a:r>
          </a:p>
          <a:p>
            <a:br>
              <a:rPr lang="en-US" dirty="0"/>
            </a:br>
            <a:endParaRPr lang="en-US" dirty="0"/>
          </a:p>
          <a:p>
            <a:r>
              <a:rPr lang="en-US" b="1" dirty="0"/>
              <a:t>Considerations for Policymakers</a:t>
            </a:r>
          </a:p>
          <a:p>
            <a:pPr marL="171450" indent="-171450">
              <a:buFont typeface="Arial" panose="020B0604020202020204" pitchFamily="34" charset="0"/>
              <a:buChar char="•"/>
            </a:pPr>
            <a:r>
              <a:rPr lang="en-US" dirty="0"/>
              <a:t>Policymakers should recognize the central role rural schools play in the economic, social, and cultural fabric of their communities. Research and policy discussions should expand beyond consolidation-focused approaches and explore alternative strategies.</a:t>
            </a:r>
          </a:p>
          <a:p>
            <a:pPr marL="171450" indent="-171450">
              <a:buFont typeface="Arial" panose="020B0604020202020204" pitchFamily="34" charset="0"/>
              <a:buChar char="•"/>
            </a:pPr>
            <a:r>
              <a:rPr lang="en-US" dirty="0"/>
              <a:t>Key considerations include:</a:t>
            </a:r>
          </a:p>
          <a:p>
            <a:pPr marL="171450" indent="-171450">
              <a:buFont typeface="Arial" panose="020B0604020202020204" pitchFamily="34" charset="0"/>
              <a:buChar char="•"/>
            </a:pPr>
            <a:r>
              <a:rPr lang="en-US" dirty="0"/>
              <a:t>Assessing whether state funding formulas include a sparsity adjustment and examining relative levels of sparsity within the state.</a:t>
            </a:r>
          </a:p>
          <a:p>
            <a:pPr marL="171450" indent="-171450">
              <a:buFont typeface="Arial" panose="020B0604020202020204" pitchFamily="34" charset="0"/>
              <a:buChar char="•"/>
            </a:pPr>
            <a:r>
              <a:rPr lang="en-US" dirty="0"/>
              <a:t>Engaging districts to understand what questions they are trying to answer—and what challenges they are trying to solve—with additional funding.</a:t>
            </a:r>
          </a:p>
          <a:p>
            <a:pPr marL="171450" indent="-171450">
              <a:buFont typeface="Arial" panose="020B0604020202020204" pitchFamily="34" charset="0"/>
              <a:buChar char="•"/>
            </a:pPr>
            <a:r>
              <a:rPr lang="en-US" dirty="0"/>
              <a:t>Exploring partnerships as an alternative to consolidation, including school-to-school collaborations or partnerships between schools and other entities, such as forestry services.</a:t>
            </a:r>
          </a:p>
          <a:p>
            <a:pPr marL="171450" indent="-171450">
              <a:buFont typeface="Arial" panose="020B0604020202020204" pitchFamily="34" charset="0"/>
              <a:buChar char="•"/>
            </a:pPr>
            <a:r>
              <a:rPr lang="en-US" dirty="0"/>
              <a:t>Investing in forward-looking supports that help rural districts build administrative capacity before they reach critical constraints.</a:t>
            </a:r>
          </a:p>
          <a:p>
            <a:pPr marL="171450" indent="-171450">
              <a:buFont typeface="Arial" panose="020B0604020202020204" pitchFamily="34" charset="0"/>
              <a:buChar char="•"/>
            </a:pPr>
            <a:r>
              <a:rPr lang="en-US" dirty="0"/>
              <a:t>These approaches can better align state policy with the unique needs and strengths of rural school systems.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B67BAE4-C686-B543-9ECB-4CC9CC33327A}" type="slidenum">
              <a:rPr lang="en-US" smtClean="0"/>
              <a:t>8</a:t>
            </a:fld>
            <a:endParaRPr lang="en-US"/>
          </a:p>
        </p:txBody>
      </p:sp>
    </p:spTree>
    <p:extLst>
      <p:ext uri="{BB962C8B-B14F-4D97-AF65-F5344CB8AC3E}">
        <p14:creationId xmlns:p14="http://schemas.microsoft.com/office/powerpoint/2010/main" val="78096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6D60C-4137-2BA3-0379-AA209C761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7F27C-60E5-0813-41BE-4A92D8AEE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31EDF-0E28-D28E-5AA6-4EC8233E9E47}"/>
              </a:ext>
            </a:extLst>
          </p:cNvPr>
          <p:cNvSpPr>
            <a:spLocks noGrp="1"/>
          </p:cNvSpPr>
          <p:nvPr>
            <p:ph type="body" idx="1"/>
          </p:nvPr>
        </p:nvSpPr>
        <p:spPr/>
        <p:txBody>
          <a:bodyPr/>
          <a:lstStyle/>
          <a:p>
            <a:r>
              <a:rPr lang="en-US" dirty="0"/>
              <a:t>Emily </a:t>
            </a:r>
          </a:p>
        </p:txBody>
      </p:sp>
      <p:sp>
        <p:nvSpPr>
          <p:cNvPr id="4" name="Slide Number Placeholder 3">
            <a:extLst>
              <a:ext uri="{FF2B5EF4-FFF2-40B4-BE49-F238E27FC236}">
                <a16:creationId xmlns:a16="http://schemas.microsoft.com/office/drawing/2014/main" id="{D6B23DD2-CB6A-2A71-AD20-3BD8C81E633E}"/>
              </a:ext>
            </a:extLst>
          </p:cNvPr>
          <p:cNvSpPr>
            <a:spLocks noGrp="1"/>
          </p:cNvSpPr>
          <p:nvPr>
            <p:ph type="sldNum" sz="quarter" idx="5"/>
          </p:nvPr>
        </p:nvSpPr>
        <p:spPr/>
        <p:txBody>
          <a:bodyPr/>
          <a:lstStyle/>
          <a:p>
            <a:fld id="{AB67BAE4-C686-B543-9ECB-4CC9CC33327A}" type="slidenum">
              <a:rPr lang="en-US" smtClean="0"/>
              <a:t>9</a:t>
            </a:fld>
            <a:endParaRPr lang="en-US"/>
          </a:p>
        </p:txBody>
      </p:sp>
    </p:spTree>
    <p:extLst>
      <p:ext uri="{BB962C8B-B14F-4D97-AF65-F5344CB8AC3E}">
        <p14:creationId xmlns:p14="http://schemas.microsoft.com/office/powerpoint/2010/main" val="18097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3244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547" y="152616"/>
            <a:ext cx="1896305" cy="1422229"/>
          </a:xfrm>
          <a:custGeom>
            <a:avLst/>
            <a:gdLst/>
            <a:ahLst/>
            <a:cxnLst/>
            <a:rect l="l" t="t" r="r" b="b"/>
            <a:pathLst>
              <a:path w="1896305" h="1422229">
                <a:moveTo>
                  <a:pt x="0" y="0"/>
                </a:moveTo>
                <a:lnTo>
                  <a:pt x="1896306" y="0"/>
                </a:lnTo>
                <a:lnTo>
                  <a:pt x="1896306" y="1422229"/>
                </a:lnTo>
                <a:lnTo>
                  <a:pt x="0" y="1422229"/>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rot="5400000">
            <a:off x="9221218" y="2379021"/>
            <a:ext cx="15119349" cy="686751"/>
            <a:chOff x="0" y="0"/>
            <a:chExt cx="20159132" cy="915668"/>
          </a:xfrm>
        </p:grpSpPr>
        <p:sp>
          <p:nvSpPr>
            <p:cNvPr id="4" name="AutoShape 4"/>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5" name="Freeform 5"/>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4"/>
              <a:stretch>
                <a:fillRect t="-1563" b="-1563"/>
              </a:stretch>
            </a:blipFill>
          </p:spPr>
          <p:txBody>
            <a:bodyPr/>
            <a:lstStyle/>
            <a:p>
              <a:endParaRPr lang="en-US"/>
            </a:p>
          </p:txBody>
        </p:sp>
      </p:grpSp>
      <p:sp>
        <p:nvSpPr>
          <p:cNvPr id="8" name="AutoShape 8"/>
          <p:cNvSpPr/>
          <p:nvPr/>
        </p:nvSpPr>
        <p:spPr>
          <a:xfrm>
            <a:off x="-253158" y="1739815"/>
            <a:ext cx="18866696" cy="0"/>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TextBox 9"/>
          <p:cNvSpPr txBox="1"/>
          <p:nvPr/>
        </p:nvSpPr>
        <p:spPr>
          <a:xfrm>
            <a:off x="1976853" y="905405"/>
            <a:ext cx="4165326" cy="522263"/>
          </a:xfrm>
          <a:prstGeom prst="rect">
            <a:avLst/>
          </a:prstGeom>
        </p:spPr>
        <p:txBody>
          <a:bodyPr lIns="0" tIns="0" rIns="0" bIns="0" rtlCol="0" anchor="t">
            <a:spAutoFit/>
          </a:bodyPr>
          <a:lstStyle/>
          <a:p>
            <a:pPr algn="ctr">
              <a:lnSpc>
                <a:spcPts val="4288"/>
              </a:lnSpc>
            </a:pPr>
            <a:r>
              <a:rPr lang="en-US" sz="3063" b="1" dirty="0">
                <a:solidFill>
                  <a:srgbClr val="FFFFFF"/>
                </a:solidFill>
                <a:latin typeface="DM Sans Bold"/>
                <a:ea typeface="DM Sans Bold"/>
                <a:cs typeface="DM Sans Bold"/>
                <a:sym typeface="DM Sans Bold"/>
              </a:rPr>
              <a:t>May 6th, 2025</a:t>
            </a:r>
          </a:p>
        </p:txBody>
      </p:sp>
      <p:sp>
        <p:nvSpPr>
          <p:cNvPr id="10" name="TextBox 10"/>
          <p:cNvSpPr txBox="1"/>
          <p:nvPr/>
        </p:nvSpPr>
        <p:spPr>
          <a:xfrm>
            <a:off x="4963745" y="5931311"/>
            <a:ext cx="8360511" cy="1515415"/>
          </a:xfrm>
          <a:prstGeom prst="rect">
            <a:avLst/>
          </a:prstGeom>
        </p:spPr>
        <p:txBody>
          <a:bodyPr lIns="0" tIns="0" rIns="0" bIns="0" rtlCol="0" anchor="t">
            <a:spAutoFit/>
          </a:bodyPr>
          <a:lstStyle/>
          <a:p>
            <a:pPr algn="ctr">
              <a:lnSpc>
                <a:spcPts val="4003"/>
              </a:lnSpc>
            </a:pPr>
            <a:r>
              <a:rPr lang="en-US" sz="2859" dirty="0">
                <a:solidFill>
                  <a:srgbClr val="FFFFFF"/>
                </a:solidFill>
                <a:latin typeface="DM Sans"/>
                <a:ea typeface="DM Sans"/>
                <a:cs typeface="DM Sans"/>
                <a:sym typeface="DM Sans"/>
              </a:rPr>
              <a:t>Emily Gutierrez, Urban Institute</a:t>
            </a:r>
          </a:p>
          <a:p>
            <a:pPr algn="ctr">
              <a:lnSpc>
                <a:spcPts val="4003"/>
              </a:lnSpc>
            </a:pPr>
            <a:r>
              <a:rPr lang="en-US" sz="2859" dirty="0">
                <a:solidFill>
                  <a:srgbClr val="FFFFFF"/>
                </a:solidFill>
                <a:latin typeface="DM Sans"/>
                <a:ea typeface="DM Sans"/>
                <a:cs typeface="DM Sans"/>
                <a:sym typeface="DM Sans"/>
              </a:rPr>
              <a:t>Tony Pipa, Brookings Institution</a:t>
            </a:r>
          </a:p>
          <a:p>
            <a:pPr algn="ctr">
              <a:lnSpc>
                <a:spcPts val="4003"/>
              </a:lnSpc>
            </a:pPr>
            <a:r>
              <a:rPr lang="en-US" sz="2859" dirty="0">
                <a:solidFill>
                  <a:srgbClr val="FFFFFF"/>
                </a:solidFill>
                <a:latin typeface="DM Sans"/>
                <a:ea typeface="DM Sans"/>
                <a:cs typeface="DM Sans"/>
                <a:sym typeface="DM Sans"/>
              </a:rPr>
              <a:t>Liza Schwartzwald, </a:t>
            </a:r>
            <a:r>
              <a:rPr lang="en-US" sz="2859" dirty="0" err="1">
                <a:solidFill>
                  <a:srgbClr val="FFFFFF"/>
                </a:solidFill>
                <a:latin typeface="DM Sans"/>
                <a:ea typeface="DM Sans"/>
                <a:cs typeface="DM Sans"/>
                <a:sym typeface="DM Sans"/>
              </a:rPr>
              <a:t>EdFund</a:t>
            </a:r>
            <a:endParaRPr lang="en-US" sz="2859" dirty="0">
              <a:solidFill>
                <a:srgbClr val="FFFFFF"/>
              </a:solidFill>
              <a:latin typeface="DM Sans"/>
              <a:ea typeface="DM Sans"/>
              <a:cs typeface="DM Sans"/>
              <a:sym typeface="DM Sans"/>
            </a:endParaRPr>
          </a:p>
        </p:txBody>
      </p:sp>
      <p:sp>
        <p:nvSpPr>
          <p:cNvPr id="12" name="TextBox 11">
            <a:extLst>
              <a:ext uri="{FF2B5EF4-FFF2-40B4-BE49-F238E27FC236}">
                <a16:creationId xmlns:a16="http://schemas.microsoft.com/office/drawing/2014/main" id="{F12D0185-A7F7-A3FB-D191-B00A9E2749D1}"/>
              </a:ext>
            </a:extLst>
          </p:cNvPr>
          <p:cNvSpPr txBox="1"/>
          <p:nvPr/>
        </p:nvSpPr>
        <p:spPr>
          <a:xfrm>
            <a:off x="2367338" y="3002150"/>
            <a:ext cx="13193460" cy="2866426"/>
          </a:xfrm>
          <a:prstGeom prst="rect">
            <a:avLst/>
          </a:prstGeom>
          <a:noFill/>
        </p:spPr>
        <p:txBody>
          <a:bodyPr wrap="square">
            <a:spAutoFit/>
          </a:bodyPr>
          <a:lstStyle/>
          <a:p>
            <a:pPr algn="ctr">
              <a:lnSpc>
                <a:spcPts val="7335"/>
              </a:lnSpc>
            </a:pPr>
            <a:r>
              <a:rPr lang="en-US" sz="6600" b="1" dirty="0">
                <a:solidFill>
                  <a:schemeClr val="accent6"/>
                </a:solidFill>
                <a:latin typeface="DM Sans Bold"/>
                <a:ea typeface="DM Sans Bold"/>
                <a:cs typeface="DM Sans Bold"/>
                <a:sym typeface="DM Sans Bold"/>
              </a:rPr>
              <a:t>Targeted Investments for Rural Students:</a:t>
            </a:r>
          </a:p>
          <a:p>
            <a:pPr algn="ctr">
              <a:lnSpc>
                <a:spcPts val="7335"/>
              </a:lnSpc>
            </a:pPr>
            <a:r>
              <a:rPr lang="en-US" sz="5450" b="1" dirty="0">
                <a:solidFill>
                  <a:srgbClr val="FFFFFF"/>
                </a:solidFill>
                <a:latin typeface="DM Sans Bold"/>
                <a:ea typeface="DM Sans Bold"/>
                <a:cs typeface="DM Sans Bold"/>
                <a:sym typeface="DM Sans Bold"/>
              </a:rPr>
              <a:t>Findings from the Research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80046" y="9554668"/>
            <a:ext cx="2543295" cy="521376"/>
          </a:xfrm>
          <a:custGeom>
            <a:avLst/>
            <a:gdLst/>
            <a:ahLst/>
            <a:cxnLst/>
            <a:rect l="l" t="t" r="r" b="b"/>
            <a:pathLst>
              <a:path w="2543295" h="521376">
                <a:moveTo>
                  <a:pt x="0" y="0"/>
                </a:moveTo>
                <a:lnTo>
                  <a:pt x="2543295" y="0"/>
                </a:lnTo>
                <a:lnTo>
                  <a:pt x="2543295" y="521376"/>
                </a:lnTo>
                <a:lnTo>
                  <a:pt x="0" y="521376"/>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59453" y="3467100"/>
            <a:ext cx="17092892" cy="6109301"/>
          </a:xfrm>
          <a:prstGeom prst="rect">
            <a:avLst/>
          </a:prstGeom>
        </p:spPr>
        <p:txBody>
          <a:bodyPr lIns="0" tIns="0" rIns="0" bIns="0" rtlCol="0" anchor="t">
            <a:spAutoFit/>
          </a:bodyPr>
          <a:lstStyle/>
          <a:p>
            <a:pPr algn="ctr">
              <a:lnSpc>
                <a:spcPts val="8035"/>
              </a:lnSpc>
            </a:pPr>
            <a:r>
              <a:rPr lang="en-US" sz="5400" dirty="0">
                <a:solidFill>
                  <a:srgbClr val="FFFFFF"/>
                </a:solidFill>
                <a:latin typeface="DM Sans"/>
                <a:ea typeface="DM Sans"/>
                <a:cs typeface="DM Sans"/>
                <a:sym typeface="DM Sans"/>
              </a:rPr>
              <a:t>About </a:t>
            </a:r>
            <a:r>
              <a:rPr lang="en-US" sz="5400" b="1" dirty="0">
                <a:solidFill>
                  <a:srgbClr val="FFAE3F"/>
                </a:solidFill>
                <a:latin typeface="DM Sans Bold"/>
                <a:ea typeface="DM Sans Bold"/>
                <a:cs typeface="DM Sans Bold"/>
                <a:sym typeface="DM Sans Bold"/>
              </a:rPr>
              <a:t>1 in every 5</a:t>
            </a:r>
            <a:r>
              <a:rPr lang="en-US" sz="5400" dirty="0">
                <a:solidFill>
                  <a:srgbClr val="FFFFFF"/>
                </a:solidFill>
                <a:latin typeface="DM Sans"/>
                <a:ea typeface="DM Sans"/>
                <a:cs typeface="DM Sans"/>
                <a:sym typeface="DM Sans"/>
              </a:rPr>
              <a:t> students attend school in rural districts</a:t>
            </a:r>
          </a:p>
          <a:p>
            <a:pPr algn="ctr">
              <a:lnSpc>
                <a:spcPts val="8035"/>
              </a:lnSpc>
            </a:pPr>
            <a:endParaRPr lang="en-US" sz="5400" dirty="0">
              <a:solidFill>
                <a:srgbClr val="FFFFFF"/>
              </a:solidFill>
              <a:latin typeface="DM Sans"/>
              <a:ea typeface="DM Sans Bold"/>
              <a:cs typeface="DM Sans Bold"/>
              <a:sym typeface="DM Sans"/>
            </a:endParaRPr>
          </a:p>
          <a:p>
            <a:pPr algn="ctr">
              <a:lnSpc>
                <a:spcPts val="8035"/>
              </a:lnSpc>
            </a:pPr>
            <a:r>
              <a:rPr lang="en-US" sz="5400" b="1" dirty="0">
                <a:solidFill>
                  <a:srgbClr val="FFAE3F"/>
                </a:solidFill>
                <a:latin typeface="DM Sans Bold"/>
                <a:ea typeface="DM Sans Bold"/>
                <a:cs typeface="DM Sans Bold"/>
                <a:sym typeface="DM Sans Bold"/>
              </a:rPr>
              <a:t>15 states </a:t>
            </a:r>
            <a:r>
              <a:rPr lang="en-US" sz="5400" dirty="0">
                <a:solidFill>
                  <a:srgbClr val="FFFFFF"/>
                </a:solidFill>
                <a:latin typeface="DM Sans"/>
                <a:ea typeface="DM Sans"/>
                <a:cs typeface="DM Sans"/>
                <a:sym typeface="DM Sans"/>
              </a:rPr>
              <a:t>have targeted investments for sparse school districts</a:t>
            </a:r>
          </a:p>
          <a:p>
            <a:pPr algn="ctr">
              <a:lnSpc>
                <a:spcPts val="8035"/>
              </a:lnSpc>
            </a:pPr>
            <a:endParaRPr lang="en-US" sz="5739" dirty="0">
              <a:solidFill>
                <a:srgbClr val="FFFFFF"/>
              </a:solidFill>
              <a:latin typeface="DM Sans"/>
              <a:ea typeface="DM Sans"/>
              <a:cs typeface="DM Sans"/>
              <a:sym typeface="DM Sans"/>
            </a:endParaRPr>
          </a:p>
        </p:txBody>
      </p:sp>
      <p:sp>
        <p:nvSpPr>
          <p:cNvPr id="4" name="TextBox 4"/>
          <p:cNvSpPr txBox="1"/>
          <p:nvPr/>
        </p:nvSpPr>
        <p:spPr>
          <a:xfrm>
            <a:off x="1447800" y="276692"/>
            <a:ext cx="15316199" cy="1357488"/>
          </a:xfrm>
          <a:prstGeom prst="rect">
            <a:avLst/>
          </a:prstGeom>
        </p:spPr>
        <p:txBody>
          <a:bodyPr wrap="square" lIns="0" tIns="0" rIns="0" bIns="0" rtlCol="0" anchor="t">
            <a:spAutoFit/>
          </a:bodyPr>
          <a:lstStyle/>
          <a:p>
            <a:pPr algn="ctr">
              <a:lnSpc>
                <a:spcPts val="11075"/>
              </a:lnSpc>
            </a:pPr>
            <a:r>
              <a:rPr lang="en-US" sz="7911" b="1" dirty="0">
                <a:solidFill>
                  <a:srgbClr val="FFAE3F"/>
                </a:solidFill>
                <a:latin typeface="DM Sans Bold"/>
                <a:ea typeface="DM Sans Bold"/>
                <a:cs typeface="DM Sans Bold"/>
                <a:sym typeface="DM Sans Bold"/>
              </a:rPr>
              <a:t>Rural Students: The Basics</a:t>
            </a:r>
          </a:p>
        </p:txBody>
      </p:sp>
      <p:sp>
        <p:nvSpPr>
          <p:cNvPr id="5" name="AutoShape 5"/>
          <p:cNvSpPr/>
          <p:nvPr/>
        </p:nvSpPr>
        <p:spPr>
          <a:xfrm>
            <a:off x="-347378" y="1961954"/>
            <a:ext cx="19006848" cy="0"/>
          </a:xfrm>
          <a:prstGeom prst="line">
            <a:avLst/>
          </a:prstGeom>
          <a:ln w="38100"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4BDCA-FFEC-4F3E-B5C4-C03C92F0EAF7}"/>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0A5EC584-0B8F-726A-A796-15A4232E65CD}"/>
              </a:ext>
            </a:extLst>
          </p:cNvPr>
          <p:cNvSpPr txBox="1"/>
          <p:nvPr/>
        </p:nvSpPr>
        <p:spPr>
          <a:xfrm>
            <a:off x="304800" y="31173"/>
            <a:ext cx="17678400" cy="1265475"/>
          </a:xfrm>
          <a:prstGeom prst="rect">
            <a:avLst/>
          </a:prstGeom>
        </p:spPr>
        <p:txBody>
          <a:bodyPr wrap="square" lIns="0" tIns="0" rIns="0" bIns="0" rtlCol="0" anchor="t">
            <a:spAutoFit/>
          </a:bodyPr>
          <a:lstStyle/>
          <a:p>
            <a:pPr algn="ctr">
              <a:lnSpc>
                <a:spcPts val="11075"/>
              </a:lnSpc>
            </a:pPr>
            <a:r>
              <a:rPr lang="en-US" sz="5400" b="1" dirty="0">
                <a:solidFill>
                  <a:srgbClr val="FFAE3F"/>
                </a:solidFill>
                <a:latin typeface="DM Sans Bold"/>
                <a:ea typeface="DM Sans Bold"/>
                <a:cs typeface="DM Sans Bold"/>
                <a:sym typeface="DM Sans Bold"/>
              </a:rPr>
              <a:t>States That Fund for Sparsity</a:t>
            </a:r>
          </a:p>
        </p:txBody>
      </p:sp>
      <p:pic>
        <p:nvPicPr>
          <p:cNvPr id="15" name="Picture 14" descr="A map of the united states&#10;&#10;AI-generated content may be incorrect.">
            <a:extLst>
              <a:ext uri="{FF2B5EF4-FFF2-40B4-BE49-F238E27FC236}">
                <a16:creationId xmlns:a16="http://schemas.microsoft.com/office/drawing/2014/main" id="{F0ED07FF-3BF0-9FC9-A526-249F582BE3B4}"/>
              </a:ext>
            </a:extLst>
          </p:cNvPr>
          <p:cNvPicPr>
            <a:picLocks noChangeAspect="1"/>
          </p:cNvPicPr>
          <p:nvPr/>
        </p:nvPicPr>
        <p:blipFill>
          <a:blip r:embed="rId3">
            <a:extLst>
              <a:ext uri="{28A0092B-C50C-407E-A947-70E740481C1C}">
                <a14:useLocalDpi xmlns:a14="http://schemas.microsoft.com/office/drawing/2010/main" val="0"/>
              </a:ext>
            </a:extLst>
          </a:blip>
          <a:srcRect t="-1" b="9594"/>
          <a:stretch/>
        </p:blipFill>
        <p:spPr>
          <a:xfrm>
            <a:off x="2133600" y="1542167"/>
            <a:ext cx="14401800" cy="8319049"/>
          </a:xfrm>
          <a:prstGeom prst="rect">
            <a:avLst/>
          </a:prstGeom>
        </p:spPr>
      </p:pic>
    </p:spTree>
    <p:extLst>
      <p:ext uri="{BB962C8B-B14F-4D97-AF65-F5344CB8AC3E}">
        <p14:creationId xmlns:p14="http://schemas.microsoft.com/office/powerpoint/2010/main" val="6475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540F2-A410-8F8F-3153-0944072C30BC}"/>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427EA4BF-AE64-ADB4-7583-13FA2CD4962D}"/>
              </a:ext>
            </a:extLst>
          </p:cNvPr>
          <p:cNvSpPr txBox="1"/>
          <p:nvPr/>
        </p:nvSpPr>
        <p:spPr>
          <a:xfrm>
            <a:off x="304800" y="31173"/>
            <a:ext cx="17678400" cy="1265475"/>
          </a:xfrm>
          <a:prstGeom prst="rect">
            <a:avLst/>
          </a:prstGeom>
        </p:spPr>
        <p:txBody>
          <a:bodyPr wrap="square" lIns="0" tIns="0" rIns="0" bIns="0" rtlCol="0" anchor="t">
            <a:spAutoFit/>
          </a:bodyPr>
          <a:lstStyle/>
          <a:p>
            <a:pPr algn="ctr">
              <a:lnSpc>
                <a:spcPts val="11075"/>
              </a:lnSpc>
            </a:pPr>
            <a:r>
              <a:rPr lang="en-US" sz="5400" b="1" dirty="0">
                <a:solidFill>
                  <a:srgbClr val="FFAE3F"/>
                </a:solidFill>
                <a:latin typeface="DM Sans Bold"/>
                <a:ea typeface="DM Sans Bold"/>
                <a:cs typeface="DM Sans Bold"/>
                <a:sym typeface="DM Sans Bold"/>
              </a:rPr>
              <a:t>Challenges for Rural Communities</a:t>
            </a:r>
          </a:p>
        </p:txBody>
      </p:sp>
      <p:grpSp>
        <p:nvGrpSpPr>
          <p:cNvPr id="2" name="Group 3">
            <a:extLst>
              <a:ext uri="{FF2B5EF4-FFF2-40B4-BE49-F238E27FC236}">
                <a16:creationId xmlns:a16="http://schemas.microsoft.com/office/drawing/2014/main" id="{9EEEDE23-A104-03FF-9507-EF1912DF2406}"/>
              </a:ext>
            </a:extLst>
          </p:cNvPr>
          <p:cNvGrpSpPr/>
          <p:nvPr/>
        </p:nvGrpSpPr>
        <p:grpSpPr>
          <a:xfrm rot="5400000">
            <a:off x="9221218" y="2379021"/>
            <a:ext cx="15119349" cy="686751"/>
            <a:chOff x="0" y="0"/>
            <a:chExt cx="20159132" cy="915668"/>
          </a:xfrm>
        </p:grpSpPr>
        <p:sp>
          <p:nvSpPr>
            <p:cNvPr id="3" name="AutoShape 4">
              <a:extLst>
                <a:ext uri="{FF2B5EF4-FFF2-40B4-BE49-F238E27FC236}">
                  <a16:creationId xmlns:a16="http://schemas.microsoft.com/office/drawing/2014/main" id="{67D17953-72B3-1AAF-5B60-7DA05ABFD665}"/>
                </a:ext>
              </a:extLst>
            </p:cNvPr>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5" name="Freeform 5">
              <a:extLst>
                <a:ext uri="{FF2B5EF4-FFF2-40B4-BE49-F238E27FC236}">
                  <a16:creationId xmlns:a16="http://schemas.microsoft.com/office/drawing/2014/main" id="{17376716-36AF-71B4-EC90-69C6F1DFDB3F}"/>
                </a:ext>
              </a:extLst>
            </p:cNvPr>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3"/>
              <a:stretch>
                <a:fillRect t="-1563" b="-1563"/>
              </a:stretch>
            </a:blipFill>
          </p:spPr>
          <p:txBody>
            <a:bodyPr/>
            <a:lstStyle/>
            <a:p>
              <a:endParaRPr lang="en-US"/>
            </a:p>
          </p:txBody>
        </p:sp>
      </p:grpSp>
      <p:sp>
        <p:nvSpPr>
          <p:cNvPr id="6" name="AutoShape 8">
            <a:extLst>
              <a:ext uri="{FF2B5EF4-FFF2-40B4-BE49-F238E27FC236}">
                <a16:creationId xmlns:a16="http://schemas.microsoft.com/office/drawing/2014/main" id="{3EE699D6-8EDD-3849-8A51-0CD3BEDA3A2F}"/>
              </a:ext>
            </a:extLst>
          </p:cNvPr>
          <p:cNvSpPr/>
          <p:nvPr/>
        </p:nvSpPr>
        <p:spPr>
          <a:xfrm>
            <a:off x="-253158" y="1739815"/>
            <a:ext cx="18866696"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9">
            <a:extLst>
              <a:ext uri="{FF2B5EF4-FFF2-40B4-BE49-F238E27FC236}">
                <a16:creationId xmlns:a16="http://schemas.microsoft.com/office/drawing/2014/main" id="{DAD509C9-4100-065F-0B7B-CE1231B43884}"/>
              </a:ext>
            </a:extLst>
          </p:cNvPr>
          <p:cNvSpPr txBox="1"/>
          <p:nvPr/>
        </p:nvSpPr>
        <p:spPr>
          <a:xfrm>
            <a:off x="701984" y="1943100"/>
            <a:ext cx="15563845" cy="7911205"/>
          </a:xfrm>
          <a:prstGeom prst="rect">
            <a:avLst/>
          </a:prstGeom>
          <a:noFill/>
        </p:spPr>
        <p:txBody>
          <a:bodyPr wrap="square">
            <a:spAutoFit/>
          </a:bodyPr>
          <a:lstStyle/>
          <a:p>
            <a:pPr marL="0" marR="0" lvl="0" indent="0" algn="l" defTabSz="914400" rtl="0" eaLnBrk="1" fontAlgn="auto" latinLnBrk="0" hangingPunct="1">
              <a:lnSpc>
                <a:spcPts val="5123"/>
              </a:lnSpc>
              <a:spcBef>
                <a:spcPct val="0"/>
              </a:spcBef>
              <a:spcAft>
                <a:spcPts val="0"/>
              </a:spcAft>
              <a:buClrTx/>
              <a:buSzTx/>
              <a:buFontTx/>
              <a:buNone/>
              <a:tabLst/>
              <a:defRPr/>
            </a:pPr>
            <a:r>
              <a:rPr kumimoji="0" lang="en-US" sz="3659" b="1" i="0" u="none" strike="noStrike" kern="1200" cap="none" spc="0" normalizeH="0" baseline="0" noProof="0" dirty="0">
                <a:ln>
                  <a:noFill/>
                </a:ln>
                <a:solidFill>
                  <a:srgbClr val="FFAE3F"/>
                </a:solidFill>
                <a:effectLst/>
                <a:uLnTx/>
                <a:uFillTx/>
                <a:latin typeface="DM Sans Bold"/>
                <a:ea typeface="DM Sans Bold"/>
                <a:cs typeface="DM Sans Bold"/>
                <a:sym typeface="DM Sans Bold"/>
              </a:rPr>
              <a:t>Lower Financial Base:</a:t>
            </a:r>
            <a:r>
              <a:rPr kumimoji="0" lang="en-US" sz="3659" b="1" i="0" u="none" strike="noStrike" kern="1200" cap="none" spc="0" normalizeH="0" baseline="0" noProof="0" dirty="0">
                <a:ln>
                  <a:noFill/>
                </a:ln>
                <a:solidFill>
                  <a:srgbClr val="FFFFFF"/>
                </a:solidFill>
                <a:effectLst/>
                <a:uLnTx/>
                <a:uFillTx/>
                <a:latin typeface="DM Sans Bold"/>
                <a:ea typeface="DM Sans Bold"/>
                <a:cs typeface="DM Sans Bold"/>
                <a:sym typeface="DM Sans Bold"/>
              </a:rPr>
              <a:t> Rural communities tend to have limited property tax revenue and less philanthropic support</a:t>
            </a:r>
          </a:p>
          <a:p>
            <a:pPr marL="0" marR="0" lvl="0" indent="0" algn="l" defTabSz="914400" rtl="0" eaLnBrk="1" fontAlgn="auto" latinLnBrk="0" hangingPunct="1">
              <a:lnSpc>
                <a:spcPts val="5123"/>
              </a:lnSpc>
              <a:spcBef>
                <a:spcPct val="0"/>
              </a:spcBef>
              <a:spcAft>
                <a:spcPts val="0"/>
              </a:spcAft>
              <a:buClrTx/>
              <a:buSzTx/>
              <a:buFontTx/>
              <a:buNone/>
              <a:tabLst/>
              <a:defRPr/>
            </a:pPr>
            <a:endParaRPr kumimoji="0" lang="en-US" sz="3659" b="1" i="0" u="none" strike="noStrike" kern="1200" cap="none" spc="0" normalizeH="0" baseline="0" noProof="0" dirty="0">
              <a:ln>
                <a:noFill/>
              </a:ln>
              <a:solidFill>
                <a:srgbClr val="FFFFFF"/>
              </a:solidFill>
              <a:effectLst/>
              <a:uLnTx/>
              <a:uFillTx/>
              <a:latin typeface="DM Sans Bold"/>
              <a:ea typeface="DM Sans Bold"/>
              <a:cs typeface="DM Sans Bold"/>
              <a:sym typeface="DM Sans Bold"/>
            </a:endParaRPr>
          </a:p>
          <a:p>
            <a:pPr lvl="0">
              <a:lnSpc>
                <a:spcPts val="5123"/>
              </a:lnSpc>
              <a:spcBef>
                <a:spcPct val="0"/>
              </a:spcBef>
              <a:defRPr/>
            </a:pPr>
            <a:r>
              <a:rPr lang="en-US" sz="3659" b="1" dirty="0">
                <a:solidFill>
                  <a:srgbClr val="FFAE3F"/>
                </a:solidFill>
                <a:latin typeface="DM Sans Bold"/>
                <a:ea typeface="DM Sans Bold"/>
                <a:cs typeface="DM Sans Bold"/>
                <a:sym typeface="DM Sans Bold"/>
              </a:rPr>
              <a:t>Higher Costs</a:t>
            </a:r>
            <a:r>
              <a:rPr lang="en-US" sz="3659" b="1" dirty="0">
                <a:solidFill>
                  <a:srgbClr val="FFFFFF"/>
                </a:solidFill>
                <a:latin typeface="DM Sans Bold"/>
                <a:ea typeface="DM Sans Bold"/>
                <a:cs typeface="DM Sans Bold"/>
                <a:sym typeface="DM Sans Bold"/>
              </a:rPr>
              <a:t>: Costs for rural communities for things like transportation, infrastructure (e.g., broadband internet), and staffing can be higher</a:t>
            </a:r>
          </a:p>
          <a:p>
            <a:pPr marL="0" marR="0" lvl="0" indent="0" algn="l" defTabSz="914400" rtl="0" eaLnBrk="1" fontAlgn="auto" latinLnBrk="0" hangingPunct="1">
              <a:lnSpc>
                <a:spcPts val="5123"/>
              </a:lnSpc>
              <a:spcBef>
                <a:spcPct val="0"/>
              </a:spcBef>
              <a:spcAft>
                <a:spcPts val="0"/>
              </a:spcAft>
              <a:buClrTx/>
              <a:buSzTx/>
              <a:buFontTx/>
              <a:buNone/>
              <a:tabLst/>
              <a:defRPr/>
            </a:pPr>
            <a:endParaRPr kumimoji="0" lang="en-US" sz="3659" b="1" i="0" u="none" strike="noStrike" kern="1200" cap="none" spc="0" normalizeH="0" baseline="0" noProof="0" dirty="0">
              <a:ln>
                <a:noFill/>
              </a:ln>
              <a:solidFill>
                <a:srgbClr val="FFFFFF"/>
              </a:solidFill>
              <a:effectLst/>
              <a:uLnTx/>
              <a:uFillTx/>
              <a:latin typeface="DM Sans Bold"/>
              <a:ea typeface="DM Sans Bold"/>
              <a:cs typeface="DM Sans Bold"/>
              <a:sym typeface="DM Sans Bold"/>
            </a:endParaRPr>
          </a:p>
          <a:p>
            <a:pPr lvl="0">
              <a:lnSpc>
                <a:spcPts val="5123"/>
              </a:lnSpc>
              <a:spcBef>
                <a:spcPct val="0"/>
              </a:spcBef>
              <a:defRPr/>
            </a:pPr>
            <a:r>
              <a:rPr lang="en-US" sz="3659" b="1" dirty="0">
                <a:solidFill>
                  <a:srgbClr val="FFAE3F"/>
                </a:solidFill>
                <a:latin typeface="DM Sans Bold"/>
                <a:ea typeface="DM Sans Bold"/>
                <a:cs typeface="DM Sans Bold"/>
                <a:sym typeface="DM Sans Bold"/>
              </a:rPr>
              <a:t>Staffing and Retention</a:t>
            </a:r>
            <a:r>
              <a:rPr kumimoji="0" lang="en-US" sz="3659" b="1" i="0" u="none" strike="noStrike" kern="1200" cap="none" spc="0" normalizeH="0" baseline="0" noProof="0" dirty="0">
                <a:ln>
                  <a:noFill/>
                </a:ln>
                <a:solidFill>
                  <a:srgbClr val="FFFFFF"/>
                </a:solidFill>
                <a:effectLst/>
                <a:uLnTx/>
                <a:uFillTx/>
                <a:latin typeface="DM Sans Bold"/>
                <a:ea typeface="DM Sans Bold"/>
                <a:cs typeface="DM Sans Bold"/>
                <a:sym typeface="DM Sans Bold"/>
              </a:rPr>
              <a:t>: Rural Communities may find it harder to attract and retain quality teachers and administrators</a:t>
            </a:r>
          </a:p>
          <a:p>
            <a:pPr lvl="0">
              <a:lnSpc>
                <a:spcPts val="5123"/>
              </a:lnSpc>
              <a:spcBef>
                <a:spcPct val="0"/>
              </a:spcBef>
              <a:defRPr/>
            </a:pPr>
            <a:endParaRPr lang="en-US" sz="3659" b="1" dirty="0">
              <a:solidFill>
                <a:srgbClr val="FFFFFF"/>
              </a:solidFill>
              <a:latin typeface="DM Sans Bold"/>
              <a:ea typeface="DM Sans Bold"/>
              <a:cs typeface="DM Sans Bold"/>
              <a:sym typeface="DM Sans Bold"/>
            </a:endParaRPr>
          </a:p>
          <a:p>
            <a:pPr lvl="0">
              <a:lnSpc>
                <a:spcPts val="5123"/>
              </a:lnSpc>
              <a:spcBef>
                <a:spcPct val="0"/>
              </a:spcBef>
              <a:defRPr/>
            </a:pPr>
            <a:r>
              <a:rPr lang="en-US" sz="3659" b="1" dirty="0">
                <a:solidFill>
                  <a:srgbClr val="FFAE3F"/>
                </a:solidFill>
                <a:latin typeface="DM Sans Bold"/>
                <a:ea typeface="DM Sans Bold"/>
                <a:cs typeface="DM Sans Bold"/>
                <a:sym typeface="DM Sans Bold"/>
              </a:rPr>
              <a:t>Fewer Resources: </a:t>
            </a:r>
            <a:r>
              <a:rPr lang="en-US" sz="3659" b="1" dirty="0">
                <a:solidFill>
                  <a:schemeClr val="bg1"/>
                </a:solidFill>
                <a:latin typeface="DM Sans Bold"/>
                <a:ea typeface="DM Sans Bold"/>
                <a:cs typeface="DM Sans Bold"/>
                <a:sym typeface="DM Sans Bold"/>
              </a:rPr>
              <a:t>Rural communities may lack access to critical resources like healthcare</a:t>
            </a:r>
            <a:endParaRPr kumimoji="0" lang="en-US" sz="3659" b="1" i="0" u="none" strike="noStrike" kern="1200" cap="none" spc="0" normalizeH="0" baseline="0" noProof="0" dirty="0">
              <a:ln>
                <a:noFill/>
              </a:ln>
              <a:solidFill>
                <a:srgbClr val="FFFFFF"/>
              </a:solidFill>
              <a:effectLst/>
              <a:uLnTx/>
              <a:uFillTx/>
              <a:latin typeface="DM Sans Bold"/>
              <a:ea typeface="DM Sans Bold"/>
              <a:cs typeface="DM Sans Bold"/>
              <a:sym typeface="DM Sans Bold"/>
            </a:endParaRPr>
          </a:p>
        </p:txBody>
      </p:sp>
    </p:spTree>
    <p:extLst>
      <p:ext uri="{BB962C8B-B14F-4D97-AF65-F5344CB8AC3E}">
        <p14:creationId xmlns:p14="http://schemas.microsoft.com/office/powerpoint/2010/main" val="351123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233DD-FF42-4A80-5C7E-35630EADDF28}"/>
            </a:ext>
          </a:extLst>
        </p:cNvPr>
        <p:cNvGrpSpPr/>
        <p:nvPr/>
      </p:nvGrpSpPr>
      <p:grpSpPr>
        <a:xfrm>
          <a:off x="0" y="0"/>
          <a:ext cx="0" cy="0"/>
          <a:chOff x="0" y="0"/>
          <a:chExt cx="0" cy="0"/>
        </a:xfrm>
      </p:grpSpPr>
      <p:pic>
        <p:nvPicPr>
          <p:cNvPr id="17" name="Picture 16" descr="A chart of a group of colorful boxes&#10;&#10;AI-generated content may be incorrect.">
            <a:extLst>
              <a:ext uri="{FF2B5EF4-FFF2-40B4-BE49-F238E27FC236}">
                <a16:creationId xmlns:a16="http://schemas.microsoft.com/office/drawing/2014/main" id="{3BD85982-8B9A-2C7E-586B-B4C0665D2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00" y="654957"/>
            <a:ext cx="6930838" cy="8977086"/>
          </a:xfrm>
          <a:prstGeom prst="rect">
            <a:avLst/>
          </a:prstGeom>
        </p:spPr>
      </p:pic>
      <p:sp>
        <p:nvSpPr>
          <p:cNvPr id="5" name="TextBox 4">
            <a:extLst>
              <a:ext uri="{FF2B5EF4-FFF2-40B4-BE49-F238E27FC236}">
                <a16:creationId xmlns:a16="http://schemas.microsoft.com/office/drawing/2014/main" id="{6C86EAD9-1582-1A28-7C59-AE6A53A4E4F1}"/>
              </a:ext>
            </a:extLst>
          </p:cNvPr>
          <p:cNvSpPr txBox="1"/>
          <p:nvPr/>
        </p:nvSpPr>
        <p:spPr>
          <a:xfrm>
            <a:off x="533400" y="876300"/>
            <a:ext cx="8610600" cy="6740307"/>
          </a:xfrm>
          <a:prstGeom prst="rect">
            <a:avLst/>
          </a:prstGeom>
          <a:noFill/>
        </p:spPr>
        <p:txBody>
          <a:bodyPr wrap="square">
            <a:spAutoFit/>
          </a:bodyPr>
          <a:lstStyle/>
          <a:p>
            <a:r>
              <a:rPr kumimoji="0" lang="en-US" sz="5400" b="1" i="0" u="none" strike="noStrike" kern="1200" cap="none" spc="0" normalizeH="0" baseline="0" noProof="0" dirty="0">
                <a:ln>
                  <a:noFill/>
                </a:ln>
                <a:solidFill>
                  <a:srgbClr val="FFAE3F"/>
                </a:solidFill>
                <a:effectLst/>
                <a:uLnTx/>
                <a:uFillTx/>
                <a:latin typeface="DM Sans Bold"/>
                <a:ea typeface="DM Sans Bold"/>
                <a:cs typeface="DM Sans Bold"/>
                <a:sym typeface="DM Sans Bold"/>
              </a:rPr>
              <a:t>Federal funding for rural districts is incredibly fragmented and confusing, making it hard for low-capacity districts to know what supports they can access</a:t>
            </a:r>
            <a:endParaRPr lang="en-US" dirty="0"/>
          </a:p>
        </p:txBody>
      </p:sp>
    </p:spTree>
    <p:extLst>
      <p:ext uri="{BB962C8B-B14F-4D97-AF65-F5344CB8AC3E}">
        <p14:creationId xmlns:p14="http://schemas.microsoft.com/office/powerpoint/2010/main" val="296687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D9630-956F-32C1-E184-1A2303A2199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30387B79-DF5D-7768-4247-849F548B1297}"/>
              </a:ext>
            </a:extLst>
          </p:cNvPr>
          <p:cNvSpPr txBox="1"/>
          <p:nvPr/>
        </p:nvSpPr>
        <p:spPr>
          <a:xfrm>
            <a:off x="304800" y="31173"/>
            <a:ext cx="17678400" cy="1265475"/>
          </a:xfrm>
          <a:prstGeom prst="rect">
            <a:avLst/>
          </a:prstGeom>
        </p:spPr>
        <p:txBody>
          <a:bodyPr wrap="square" lIns="0" tIns="0" rIns="0" bIns="0" rtlCol="0" anchor="t">
            <a:spAutoFit/>
          </a:bodyPr>
          <a:lstStyle/>
          <a:p>
            <a:pPr algn="ctr">
              <a:lnSpc>
                <a:spcPts val="11075"/>
              </a:lnSpc>
            </a:pPr>
            <a:r>
              <a:rPr lang="en-US" sz="5400" b="1" dirty="0">
                <a:solidFill>
                  <a:srgbClr val="FFAE3F"/>
                </a:solidFill>
                <a:latin typeface="DM Sans Bold"/>
                <a:ea typeface="DM Sans Bold"/>
                <a:cs typeface="DM Sans Bold"/>
                <a:sym typeface="DM Sans Bold"/>
              </a:rPr>
              <a:t>Defining Rurality</a:t>
            </a:r>
          </a:p>
        </p:txBody>
      </p:sp>
      <p:grpSp>
        <p:nvGrpSpPr>
          <p:cNvPr id="2" name="Group 3">
            <a:extLst>
              <a:ext uri="{FF2B5EF4-FFF2-40B4-BE49-F238E27FC236}">
                <a16:creationId xmlns:a16="http://schemas.microsoft.com/office/drawing/2014/main" id="{285AA464-EE5B-57C7-9191-7A6FA99D6346}"/>
              </a:ext>
            </a:extLst>
          </p:cNvPr>
          <p:cNvGrpSpPr/>
          <p:nvPr/>
        </p:nvGrpSpPr>
        <p:grpSpPr>
          <a:xfrm rot="5400000">
            <a:off x="9221218" y="2379021"/>
            <a:ext cx="15119349" cy="686751"/>
            <a:chOff x="0" y="0"/>
            <a:chExt cx="20159132" cy="915668"/>
          </a:xfrm>
        </p:grpSpPr>
        <p:sp>
          <p:nvSpPr>
            <p:cNvPr id="3" name="AutoShape 4">
              <a:extLst>
                <a:ext uri="{FF2B5EF4-FFF2-40B4-BE49-F238E27FC236}">
                  <a16:creationId xmlns:a16="http://schemas.microsoft.com/office/drawing/2014/main" id="{D48D86A1-0B6F-E4EF-9B84-8087B985F9E6}"/>
                </a:ext>
              </a:extLst>
            </p:cNvPr>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5" name="Freeform 5">
              <a:extLst>
                <a:ext uri="{FF2B5EF4-FFF2-40B4-BE49-F238E27FC236}">
                  <a16:creationId xmlns:a16="http://schemas.microsoft.com/office/drawing/2014/main" id="{02ECBA30-F2B0-9E81-61D1-1B1028837B5F}"/>
                </a:ext>
              </a:extLst>
            </p:cNvPr>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3"/>
              <a:stretch>
                <a:fillRect t="-1563" b="-1563"/>
              </a:stretch>
            </a:blipFill>
          </p:spPr>
          <p:txBody>
            <a:bodyPr/>
            <a:lstStyle/>
            <a:p>
              <a:endParaRPr lang="en-US"/>
            </a:p>
          </p:txBody>
        </p:sp>
      </p:grpSp>
      <p:sp>
        <p:nvSpPr>
          <p:cNvPr id="6" name="AutoShape 8">
            <a:extLst>
              <a:ext uri="{FF2B5EF4-FFF2-40B4-BE49-F238E27FC236}">
                <a16:creationId xmlns:a16="http://schemas.microsoft.com/office/drawing/2014/main" id="{1C987A30-CF22-8DB0-CF1F-B71E188B9948}"/>
              </a:ext>
            </a:extLst>
          </p:cNvPr>
          <p:cNvSpPr/>
          <p:nvPr/>
        </p:nvSpPr>
        <p:spPr>
          <a:xfrm>
            <a:off x="-253158" y="1739815"/>
            <a:ext cx="18866696"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9">
            <a:extLst>
              <a:ext uri="{FF2B5EF4-FFF2-40B4-BE49-F238E27FC236}">
                <a16:creationId xmlns:a16="http://schemas.microsoft.com/office/drawing/2014/main" id="{5A28F0FD-ECD3-C47A-DD9E-20A1795798E4}"/>
              </a:ext>
            </a:extLst>
          </p:cNvPr>
          <p:cNvSpPr txBox="1"/>
          <p:nvPr/>
        </p:nvSpPr>
        <p:spPr>
          <a:xfrm>
            <a:off x="685799" y="2246221"/>
            <a:ext cx="15563845" cy="5949129"/>
          </a:xfrm>
          <a:prstGeom prst="rect">
            <a:avLst/>
          </a:prstGeom>
          <a:noFill/>
        </p:spPr>
        <p:txBody>
          <a:bodyPr wrap="square">
            <a:spAutoFit/>
          </a:bodyPr>
          <a:lstStyle/>
          <a:p>
            <a:pPr marL="571500" marR="0" lvl="0" indent="-571500" algn="l" defTabSz="914400" rtl="0" eaLnBrk="1" fontAlgn="auto" latinLnBrk="0" hangingPunct="1">
              <a:lnSpc>
                <a:spcPts val="5123"/>
              </a:lnSpc>
              <a:spcBef>
                <a:spcPct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AE3F"/>
                </a:solidFill>
                <a:effectLst/>
                <a:uLnTx/>
                <a:uFillTx/>
                <a:latin typeface="DM Sans Bold"/>
                <a:ea typeface="DM Sans Bold"/>
                <a:cs typeface="DM Sans Bold"/>
                <a:sym typeface="DM Sans Bold"/>
              </a:rPr>
              <a:t>Rural is an umbrella term. </a:t>
            </a:r>
            <a:r>
              <a:rPr kumimoji="0" lang="en-US" sz="4000" b="1" i="0" u="none" strike="noStrike" kern="1200" cap="none" spc="0" normalizeH="0" baseline="0" noProof="0" dirty="0">
                <a:ln>
                  <a:noFill/>
                </a:ln>
                <a:solidFill>
                  <a:schemeClr val="bg1"/>
                </a:solidFill>
                <a:effectLst/>
                <a:uLnTx/>
                <a:uFillTx/>
                <a:latin typeface="DM Sans Bold"/>
                <a:ea typeface="DM Sans Bold"/>
                <a:cs typeface="DM Sans Bold"/>
                <a:sym typeface="DM Sans Bold"/>
              </a:rPr>
              <a:t>States may define what districts are rural differently.</a:t>
            </a:r>
          </a:p>
          <a:p>
            <a:pPr marL="571500" lvl="0" indent="-571500">
              <a:lnSpc>
                <a:spcPts val="5123"/>
              </a:lnSpc>
              <a:spcBef>
                <a:spcPct val="0"/>
              </a:spcBef>
              <a:buFont typeface="Arial" panose="020B0604020202020204" pitchFamily="34" charset="0"/>
              <a:buChar char="•"/>
              <a:defRPr/>
            </a:pPr>
            <a:r>
              <a:rPr lang="en-US" sz="4000" b="1" dirty="0">
                <a:solidFill>
                  <a:srgbClr val="FFAE3F"/>
                </a:solidFill>
                <a:latin typeface="DM Sans Bold"/>
                <a:ea typeface="DM Sans Bold"/>
                <a:cs typeface="DM Sans Bold"/>
                <a:sym typeface="DM Sans Bold"/>
              </a:rPr>
              <a:t>Small Districts </a:t>
            </a:r>
            <a:r>
              <a:rPr lang="en-US" sz="4000" b="1" dirty="0">
                <a:solidFill>
                  <a:schemeClr val="bg1"/>
                </a:solidFill>
                <a:latin typeface="DM Sans Bold"/>
                <a:ea typeface="DM Sans Bold"/>
                <a:cs typeface="DM Sans Bold"/>
                <a:sym typeface="DM Sans Bold"/>
              </a:rPr>
              <a:t>are defined by low enrollment</a:t>
            </a:r>
          </a:p>
          <a:p>
            <a:pPr marL="571500" lvl="0" indent="-571500">
              <a:lnSpc>
                <a:spcPts val="5123"/>
              </a:lnSpc>
              <a:spcBef>
                <a:spcPct val="0"/>
              </a:spcBef>
              <a:buFont typeface="Arial" panose="020B0604020202020204" pitchFamily="34" charset="0"/>
              <a:buChar char="•"/>
              <a:defRPr/>
            </a:pPr>
            <a:r>
              <a:rPr lang="en-US" sz="4000" b="1" dirty="0">
                <a:solidFill>
                  <a:srgbClr val="FFAE3F"/>
                </a:solidFill>
                <a:latin typeface="DM Sans Bold"/>
                <a:ea typeface="DM Sans Bold"/>
                <a:cs typeface="DM Sans Bold"/>
                <a:sym typeface="DM Sans Bold"/>
              </a:rPr>
              <a:t>Sparse/Remote Districts </a:t>
            </a:r>
            <a:r>
              <a:rPr lang="en-US" sz="4000" b="1" dirty="0">
                <a:solidFill>
                  <a:schemeClr val="bg1"/>
                </a:solidFill>
                <a:latin typeface="DM Sans Bold"/>
                <a:ea typeface="DM Sans Bold"/>
                <a:cs typeface="DM Sans Bold"/>
                <a:sym typeface="DM Sans Bold"/>
              </a:rPr>
              <a:t>are defined by distance or students per square mile</a:t>
            </a:r>
            <a:r>
              <a:rPr lang="en-US" sz="4000" b="1" dirty="0">
                <a:solidFill>
                  <a:srgbClr val="FFAE3F"/>
                </a:solidFill>
                <a:latin typeface="DM Sans Bold"/>
                <a:ea typeface="DM Sans Bold"/>
                <a:cs typeface="DM Sans Bold"/>
                <a:sym typeface="DM Sans Bold"/>
              </a:rPr>
              <a:t> </a:t>
            </a:r>
            <a:endParaRPr kumimoji="0" lang="en-US" sz="3659" b="1" i="0" u="none" strike="noStrike" kern="1200" cap="none" spc="0" normalizeH="0" baseline="0" noProof="0" dirty="0">
              <a:ln>
                <a:noFill/>
              </a:ln>
              <a:solidFill>
                <a:srgbClr val="FFFFFF"/>
              </a:solidFill>
              <a:effectLst/>
              <a:uLnTx/>
              <a:uFillTx/>
              <a:latin typeface="DM Sans Bold"/>
              <a:ea typeface="DM Sans Bold"/>
              <a:cs typeface="DM Sans Bold"/>
              <a:sym typeface="DM Sans Bold"/>
            </a:endParaRPr>
          </a:p>
          <a:p>
            <a:pPr marL="0" marR="0" lvl="0" indent="0" algn="l" defTabSz="914400" rtl="0" eaLnBrk="1" fontAlgn="auto" latinLnBrk="0" hangingPunct="1">
              <a:lnSpc>
                <a:spcPts val="5123"/>
              </a:lnSpc>
              <a:spcBef>
                <a:spcPct val="0"/>
              </a:spcBef>
              <a:spcAft>
                <a:spcPts val="0"/>
              </a:spcAft>
              <a:buClrTx/>
              <a:buSzTx/>
              <a:buFontTx/>
              <a:buNone/>
              <a:tabLst/>
              <a:defRPr/>
            </a:pPr>
            <a:endParaRPr kumimoji="0" lang="en-US" sz="3659" b="1" i="0" u="none" strike="noStrike" kern="1200" cap="none" spc="0" normalizeH="0" baseline="0" noProof="0" dirty="0">
              <a:ln>
                <a:noFill/>
              </a:ln>
              <a:solidFill>
                <a:srgbClr val="FFFFFF"/>
              </a:solidFill>
              <a:effectLst/>
              <a:uLnTx/>
              <a:uFillTx/>
              <a:latin typeface="DM Sans Bold"/>
              <a:ea typeface="DM Sans Bold"/>
              <a:cs typeface="DM Sans Bold"/>
              <a:sym typeface="DM Sans Bold"/>
            </a:endParaRPr>
          </a:p>
          <a:p>
            <a:pPr lvl="0">
              <a:lnSpc>
                <a:spcPts val="5123"/>
              </a:lnSpc>
              <a:spcBef>
                <a:spcPct val="0"/>
              </a:spcBef>
              <a:defRPr/>
            </a:pPr>
            <a:r>
              <a:rPr lang="en-US" sz="3659" b="1" dirty="0">
                <a:solidFill>
                  <a:schemeClr val="bg1"/>
                </a:solidFill>
                <a:latin typeface="DM Sans Bold"/>
                <a:ea typeface="DM Sans Bold"/>
                <a:cs typeface="DM Sans Bold"/>
                <a:sym typeface="DM Sans Bold"/>
              </a:rPr>
              <a:t>These distinctions matter because </a:t>
            </a:r>
            <a:r>
              <a:rPr lang="en-US" sz="3659" b="1" dirty="0">
                <a:solidFill>
                  <a:srgbClr val="FFAE3F"/>
                </a:solidFill>
                <a:latin typeface="DM Sans Bold"/>
                <a:ea typeface="DM Sans Bold"/>
                <a:cs typeface="DM Sans Bold"/>
                <a:sym typeface="DM Sans Bold"/>
              </a:rPr>
              <a:t>cost drivers can be very different </a:t>
            </a:r>
            <a:r>
              <a:rPr lang="en-US" sz="3659" b="1" dirty="0">
                <a:solidFill>
                  <a:schemeClr val="bg1"/>
                </a:solidFill>
                <a:latin typeface="DM Sans Bold"/>
                <a:ea typeface="DM Sans Bold"/>
                <a:cs typeface="DM Sans Bold"/>
                <a:sym typeface="DM Sans Bold"/>
              </a:rPr>
              <a:t>depending on whether a school district is small, sparse, or remote.</a:t>
            </a:r>
          </a:p>
        </p:txBody>
      </p:sp>
    </p:spTree>
    <p:extLst>
      <p:ext uri="{BB962C8B-B14F-4D97-AF65-F5344CB8AC3E}">
        <p14:creationId xmlns:p14="http://schemas.microsoft.com/office/powerpoint/2010/main" val="266367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6DBCC-5778-4643-270C-4B46105413A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8EC0CB-69C5-D84E-6644-DFC8B19F391D}"/>
              </a:ext>
            </a:extLst>
          </p:cNvPr>
          <p:cNvSpPr/>
          <p:nvPr/>
        </p:nvSpPr>
        <p:spPr>
          <a:xfrm>
            <a:off x="208875" y="317585"/>
            <a:ext cx="1896305" cy="1422229"/>
          </a:xfrm>
          <a:custGeom>
            <a:avLst/>
            <a:gdLst/>
            <a:ahLst/>
            <a:cxnLst/>
            <a:rect l="l" t="t" r="r" b="b"/>
            <a:pathLst>
              <a:path w="1896305" h="1422229">
                <a:moveTo>
                  <a:pt x="0" y="0"/>
                </a:moveTo>
                <a:lnTo>
                  <a:pt x="1896306" y="0"/>
                </a:lnTo>
                <a:lnTo>
                  <a:pt x="1896306" y="1422230"/>
                </a:lnTo>
                <a:lnTo>
                  <a:pt x="0" y="1422230"/>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DEDB64FE-879C-FA76-1832-AAFFB29FFAE6}"/>
              </a:ext>
            </a:extLst>
          </p:cNvPr>
          <p:cNvSpPr/>
          <p:nvPr/>
        </p:nvSpPr>
        <p:spPr>
          <a:xfrm>
            <a:off x="15580046" y="9554668"/>
            <a:ext cx="2543295" cy="521376"/>
          </a:xfrm>
          <a:custGeom>
            <a:avLst/>
            <a:gdLst/>
            <a:ahLst/>
            <a:cxnLst/>
            <a:rect l="l" t="t" r="r" b="b"/>
            <a:pathLst>
              <a:path w="2543295" h="521376">
                <a:moveTo>
                  <a:pt x="0" y="0"/>
                </a:moveTo>
                <a:lnTo>
                  <a:pt x="2543295" y="0"/>
                </a:lnTo>
                <a:lnTo>
                  <a:pt x="2543295" y="521376"/>
                </a:lnTo>
                <a:lnTo>
                  <a:pt x="0" y="521376"/>
                </a:lnTo>
                <a:lnTo>
                  <a:pt x="0" y="0"/>
                </a:lnTo>
                <a:close/>
              </a:path>
            </a:pathLst>
          </a:custGeom>
          <a:blipFill>
            <a:blip r:embed="rId4"/>
            <a:stretch>
              <a:fillRect/>
            </a:stretch>
          </a:blipFill>
        </p:spPr>
        <p:txBody>
          <a:bodyPr/>
          <a:lstStyle/>
          <a:p>
            <a:endParaRPr lang="en-US"/>
          </a:p>
        </p:txBody>
      </p:sp>
      <p:pic>
        <p:nvPicPr>
          <p:cNvPr id="5" name="Picture 4">
            <a:extLst>
              <a:ext uri="{FF2B5EF4-FFF2-40B4-BE49-F238E27FC236}">
                <a16:creationId xmlns:a16="http://schemas.microsoft.com/office/drawing/2014/main" id="{564538B3-BC69-EDFB-A8FE-AEB6C30C14D4}"/>
              </a:ext>
            </a:extLst>
          </p:cNvPr>
          <p:cNvPicPr>
            <a:picLocks noChangeAspect="1"/>
          </p:cNvPicPr>
          <p:nvPr/>
        </p:nvPicPr>
        <p:blipFill>
          <a:blip r:embed="rId5"/>
          <a:stretch>
            <a:fillRect/>
          </a:stretch>
        </p:blipFill>
        <p:spPr>
          <a:xfrm>
            <a:off x="2128040" y="317585"/>
            <a:ext cx="10744200" cy="9635036"/>
          </a:xfrm>
          <a:prstGeom prst="rect">
            <a:avLst/>
          </a:prstGeom>
        </p:spPr>
      </p:pic>
      <p:sp>
        <p:nvSpPr>
          <p:cNvPr id="6" name="TextBox 5">
            <a:extLst>
              <a:ext uri="{FF2B5EF4-FFF2-40B4-BE49-F238E27FC236}">
                <a16:creationId xmlns:a16="http://schemas.microsoft.com/office/drawing/2014/main" id="{F30B09F9-0811-B00E-C150-BFE2FC64DCAA}"/>
              </a:ext>
            </a:extLst>
          </p:cNvPr>
          <p:cNvSpPr txBox="1"/>
          <p:nvPr/>
        </p:nvSpPr>
        <p:spPr>
          <a:xfrm>
            <a:off x="13255946" y="1028699"/>
            <a:ext cx="4648200" cy="7571303"/>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5400" b="1" i="0" u="none" strike="noStrike" kern="1200" cap="none" spc="0" normalizeH="0" baseline="0" noProof="0" dirty="0">
                <a:ln>
                  <a:noFill/>
                </a:ln>
                <a:solidFill>
                  <a:srgbClr val="FFAE3F"/>
                </a:solidFill>
                <a:effectLst/>
                <a:uLnTx/>
                <a:uFillTx/>
                <a:latin typeface="DM Sans Bold"/>
                <a:ea typeface="DM Sans Bold"/>
                <a:cs typeface="DM Sans Bold"/>
                <a:sym typeface="DM Sans Bold"/>
              </a:rPr>
              <a:t>States use different definitions to identify sparse, small, isolated, or rural districts</a:t>
            </a:r>
          </a:p>
        </p:txBody>
      </p:sp>
    </p:spTree>
    <p:extLst>
      <p:ext uri="{BB962C8B-B14F-4D97-AF65-F5344CB8AC3E}">
        <p14:creationId xmlns:p14="http://schemas.microsoft.com/office/powerpoint/2010/main" val="361160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CAA2B-3461-EE37-728E-4C580DF4DBA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576EB4B-3E9B-DA3C-58F2-18FAD947B848}"/>
              </a:ext>
            </a:extLst>
          </p:cNvPr>
          <p:cNvSpPr txBox="1"/>
          <p:nvPr/>
        </p:nvSpPr>
        <p:spPr>
          <a:xfrm>
            <a:off x="-1" y="431440"/>
            <a:ext cx="17259300" cy="758477"/>
          </a:xfrm>
          <a:prstGeom prst="rect">
            <a:avLst/>
          </a:prstGeom>
        </p:spPr>
        <p:txBody>
          <a:bodyPr lIns="0" tIns="0" rIns="0" bIns="0" rtlCol="0" anchor="ctr">
            <a:spAutoFit/>
          </a:bodyPr>
          <a:lstStyle/>
          <a:p>
            <a:pPr algn="ctr">
              <a:lnSpc>
                <a:spcPts val="5599"/>
              </a:lnSpc>
            </a:pPr>
            <a:r>
              <a:rPr lang="en-US" sz="6000" b="1" dirty="0">
                <a:solidFill>
                  <a:srgbClr val="FFAE3F"/>
                </a:solidFill>
                <a:latin typeface="DM Sans Bold"/>
                <a:ea typeface="DM Sans Bold"/>
                <a:cs typeface="DM Sans Bold"/>
                <a:sym typeface="DM Sans Bold"/>
              </a:rPr>
              <a:t>Studies on Cost Drivers</a:t>
            </a:r>
          </a:p>
        </p:txBody>
      </p:sp>
      <p:sp>
        <p:nvSpPr>
          <p:cNvPr id="3" name="AutoShape 3">
            <a:extLst>
              <a:ext uri="{FF2B5EF4-FFF2-40B4-BE49-F238E27FC236}">
                <a16:creationId xmlns:a16="http://schemas.microsoft.com/office/drawing/2014/main" id="{03AC7714-C19A-3C9F-EBF4-98218C4861C5}"/>
              </a:ext>
            </a:extLst>
          </p:cNvPr>
          <p:cNvSpPr/>
          <p:nvPr/>
        </p:nvSpPr>
        <p:spPr>
          <a:xfrm>
            <a:off x="-359424" y="1395523"/>
            <a:ext cx="19006848" cy="0"/>
          </a:xfrm>
          <a:prstGeom prst="line">
            <a:avLst/>
          </a:prstGeom>
          <a:ln w="38100" cap="flat">
            <a:solidFill>
              <a:srgbClr val="FFFFFF"/>
            </a:solidFill>
            <a:prstDash val="solid"/>
            <a:headEnd type="none" w="sm" len="sm"/>
            <a:tailEnd type="none" w="sm" len="sm"/>
          </a:ln>
        </p:spPr>
        <p:txBody>
          <a:bodyPr/>
          <a:lstStyle/>
          <a:p>
            <a:endParaRPr lang="en-US"/>
          </a:p>
        </p:txBody>
      </p:sp>
      <p:sp>
        <p:nvSpPr>
          <p:cNvPr id="4" name="TextBox 4">
            <a:extLst>
              <a:ext uri="{FF2B5EF4-FFF2-40B4-BE49-F238E27FC236}">
                <a16:creationId xmlns:a16="http://schemas.microsoft.com/office/drawing/2014/main" id="{190D1C7F-F779-5998-0265-B9C38DB45B34}"/>
              </a:ext>
            </a:extLst>
          </p:cNvPr>
          <p:cNvSpPr txBox="1"/>
          <p:nvPr/>
        </p:nvSpPr>
        <p:spPr>
          <a:xfrm>
            <a:off x="629153" y="1849592"/>
            <a:ext cx="15631185" cy="2586670"/>
          </a:xfrm>
          <a:prstGeom prst="rect">
            <a:avLst/>
          </a:prstGeom>
        </p:spPr>
        <p:txBody>
          <a:bodyPr lIns="0" tIns="0" rIns="0" bIns="0" rtlCol="0" anchor="t">
            <a:spAutoFit/>
          </a:bodyPr>
          <a:lstStyle/>
          <a:p>
            <a:pPr algn="l">
              <a:lnSpc>
                <a:spcPts val="5123"/>
              </a:lnSpc>
              <a:spcBef>
                <a:spcPct val="0"/>
              </a:spcBef>
            </a:pPr>
            <a:r>
              <a:rPr lang="en-US" sz="3659" b="1" dirty="0">
                <a:solidFill>
                  <a:srgbClr val="FFAE3F"/>
                </a:solidFill>
                <a:latin typeface="DM Sans Bold"/>
                <a:ea typeface="DM Sans Bold"/>
                <a:cs typeface="DM Sans Bold"/>
                <a:sym typeface="DM Sans Bold"/>
              </a:rPr>
              <a:t>Takeaway #1:</a:t>
            </a:r>
            <a:r>
              <a:rPr lang="en-US" sz="3659" b="1" dirty="0">
                <a:solidFill>
                  <a:srgbClr val="FFFFFF"/>
                </a:solidFill>
                <a:latin typeface="DM Sans Bold"/>
                <a:ea typeface="DM Sans Bold"/>
                <a:cs typeface="DM Sans Bold"/>
                <a:sym typeface="DM Sans Bold"/>
              </a:rPr>
              <a:t> District-need cost factors, such as enrollment and sparsity, are crucial to consider in addition to student need cost factors that affect a child's effort and ability to master academic subjects.</a:t>
            </a:r>
          </a:p>
        </p:txBody>
      </p:sp>
      <p:grpSp>
        <p:nvGrpSpPr>
          <p:cNvPr id="6" name="Group 6">
            <a:extLst>
              <a:ext uri="{FF2B5EF4-FFF2-40B4-BE49-F238E27FC236}">
                <a16:creationId xmlns:a16="http://schemas.microsoft.com/office/drawing/2014/main" id="{824733CA-5FD8-00FE-484E-92ADBB5AE946}"/>
              </a:ext>
            </a:extLst>
          </p:cNvPr>
          <p:cNvGrpSpPr/>
          <p:nvPr/>
        </p:nvGrpSpPr>
        <p:grpSpPr>
          <a:xfrm rot="5400000">
            <a:off x="9699625" y="2383950"/>
            <a:ext cx="15119349" cy="686751"/>
            <a:chOff x="0" y="0"/>
            <a:chExt cx="20159132" cy="915668"/>
          </a:xfrm>
        </p:grpSpPr>
        <p:sp>
          <p:nvSpPr>
            <p:cNvPr id="7" name="AutoShape 7">
              <a:extLst>
                <a:ext uri="{FF2B5EF4-FFF2-40B4-BE49-F238E27FC236}">
                  <a16:creationId xmlns:a16="http://schemas.microsoft.com/office/drawing/2014/main" id="{44CBF9D7-A1E9-71A3-B818-BD2BF339554C}"/>
                </a:ext>
              </a:extLst>
            </p:cNvPr>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8" name="Freeform 8">
              <a:extLst>
                <a:ext uri="{FF2B5EF4-FFF2-40B4-BE49-F238E27FC236}">
                  <a16:creationId xmlns:a16="http://schemas.microsoft.com/office/drawing/2014/main" id="{934EDE69-6113-29F8-226E-0AFED4EEB52C}"/>
                </a:ext>
              </a:extLst>
            </p:cNvPr>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3"/>
              <a:stretch>
                <a:fillRect t="-1563" b="-1563"/>
              </a:stretch>
            </a:blipFill>
          </p:spPr>
          <p:txBody>
            <a:bodyPr/>
            <a:lstStyle/>
            <a:p>
              <a:endParaRPr lang="en-US"/>
            </a:p>
          </p:txBody>
        </p:sp>
      </p:grpSp>
      <p:sp>
        <p:nvSpPr>
          <p:cNvPr id="18" name="TextBox 17">
            <a:extLst>
              <a:ext uri="{FF2B5EF4-FFF2-40B4-BE49-F238E27FC236}">
                <a16:creationId xmlns:a16="http://schemas.microsoft.com/office/drawing/2014/main" id="{C4499671-4D1D-B30B-F9A9-DD63A25D0191}"/>
              </a:ext>
            </a:extLst>
          </p:cNvPr>
          <p:cNvSpPr txBox="1"/>
          <p:nvPr/>
        </p:nvSpPr>
        <p:spPr>
          <a:xfrm>
            <a:off x="456601" y="4630867"/>
            <a:ext cx="15976291" cy="2022798"/>
          </a:xfrm>
          <a:prstGeom prst="rect">
            <a:avLst/>
          </a:prstGeom>
          <a:noFill/>
        </p:spPr>
        <p:txBody>
          <a:bodyPr wrap="square">
            <a:spAutoFit/>
          </a:bodyPr>
          <a:lstStyle/>
          <a:p>
            <a:pPr algn="l">
              <a:lnSpc>
                <a:spcPts val="5123"/>
              </a:lnSpc>
              <a:spcBef>
                <a:spcPct val="0"/>
              </a:spcBef>
            </a:pPr>
            <a:r>
              <a:rPr lang="en-US" sz="3600" b="1" dirty="0">
                <a:solidFill>
                  <a:srgbClr val="FFAE3F"/>
                </a:solidFill>
                <a:latin typeface="DM Sans Bold"/>
                <a:ea typeface="DM Sans Bold"/>
                <a:cs typeface="DM Sans Bold"/>
                <a:sym typeface="DM Sans Bold"/>
              </a:rPr>
              <a:t>Takeaway #2:</a:t>
            </a:r>
            <a:r>
              <a:rPr lang="en-US" sz="3600" b="1" dirty="0">
                <a:solidFill>
                  <a:srgbClr val="FFFFFF"/>
                </a:solidFill>
                <a:latin typeface="DM Sans Bold"/>
                <a:ea typeface="DM Sans Bold"/>
                <a:cs typeface="DM Sans Bold"/>
                <a:sym typeface="DM Sans Bold"/>
              </a:rPr>
              <a:t> Remote, rural districts spend substantially more on capital, facilities, and debt service and relatively little on student spending</a:t>
            </a:r>
          </a:p>
        </p:txBody>
      </p:sp>
      <p:sp>
        <p:nvSpPr>
          <p:cNvPr id="20" name="TextBox 19">
            <a:extLst>
              <a:ext uri="{FF2B5EF4-FFF2-40B4-BE49-F238E27FC236}">
                <a16:creationId xmlns:a16="http://schemas.microsoft.com/office/drawing/2014/main" id="{4A0527F0-C9FC-A001-793A-8FFF2603A0FE}"/>
              </a:ext>
            </a:extLst>
          </p:cNvPr>
          <p:cNvSpPr txBox="1"/>
          <p:nvPr/>
        </p:nvSpPr>
        <p:spPr>
          <a:xfrm>
            <a:off x="329018" y="8863616"/>
            <a:ext cx="16601262" cy="1200329"/>
          </a:xfrm>
          <a:prstGeom prst="rect">
            <a:avLst/>
          </a:prstGeom>
          <a:noFill/>
        </p:spPr>
        <p:txBody>
          <a:bodyPr wrap="square">
            <a:spAutoFit/>
          </a:bodyPr>
          <a:lstStyle/>
          <a:p>
            <a:pPr marL="342900" indent="-342900" algn="l">
              <a:spcBef>
                <a:spcPct val="0"/>
              </a:spcBef>
              <a:buFont typeface="+mj-lt"/>
              <a:buAutoNum type="arabicPeriod"/>
            </a:pPr>
            <a:r>
              <a:rPr lang="en-US" sz="1800" b="1" dirty="0">
                <a:solidFill>
                  <a:srgbClr val="FFFFFF"/>
                </a:solidFill>
                <a:latin typeface="DM Sans Bold"/>
                <a:ea typeface="DM Sans Bold"/>
                <a:cs typeface="DM Sans Bold"/>
                <a:sym typeface="DM Sans Bold"/>
              </a:rPr>
              <a:t>Baker, B., &amp; Duncombe, W. (2004). Balancing district needs and student needs: The role of economies of scale adjustments and pupil need weights in school finance formulas. Journal of Education Finance, 29(3): 195-221.</a:t>
            </a:r>
          </a:p>
          <a:p>
            <a:pPr marL="342900" indent="-342900">
              <a:spcBef>
                <a:spcPct val="0"/>
              </a:spcBef>
              <a:buFont typeface="+mj-lt"/>
              <a:buAutoNum type="arabicPeriod"/>
            </a:pPr>
            <a:r>
              <a:rPr lang="en-US" sz="1800" b="1" dirty="0">
                <a:solidFill>
                  <a:srgbClr val="FFFFFF"/>
                </a:solidFill>
                <a:latin typeface="DM Sans Bold"/>
                <a:ea typeface="DM Sans Bold"/>
                <a:cs typeface="DM Sans Bold"/>
                <a:sym typeface="DM Sans Bold"/>
              </a:rPr>
              <a:t>Dhaliwal, T. K., &amp; Bruno, P. (2021). The rural/nonrural divide? K–12 district spending and implications of equity-based school funding. AERA Open, 7(1): 1-21.</a:t>
            </a:r>
          </a:p>
        </p:txBody>
      </p:sp>
      <p:sp>
        <p:nvSpPr>
          <p:cNvPr id="22" name="TextBox 21">
            <a:extLst>
              <a:ext uri="{FF2B5EF4-FFF2-40B4-BE49-F238E27FC236}">
                <a16:creationId xmlns:a16="http://schemas.microsoft.com/office/drawing/2014/main" id="{1FEDDB16-3CA1-CFF8-304B-87253F4F4AA3}"/>
              </a:ext>
            </a:extLst>
          </p:cNvPr>
          <p:cNvSpPr txBox="1"/>
          <p:nvPr/>
        </p:nvSpPr>
        <p:spPr>
          <a:xfrm>
            <a:off x="428892" y="7023207"/>
            <a:ext cx="15976291" cy="1200329"/>
          </a:xfrm>
          <a:prstGeom prst="rect">
            <a:avLst/>
          </a:prstGeom>
          <a:noFill/>
        </p:spPr>
        <p:txBody>
          <a:bodyPr wrap="square">
            <a:spAutoFit/>
          </a:bodyPr>
          <a:lstStyle/>
          <a:p>
            <a:r>
              <a:rPr lang="en-US" sz="3600" b="1" dirty="0">
                <a:solidFill>
                  <a:srgbClr val="FFAE3F"/>
                </a:solidFill>
                <a:latin typeface="DM Sans Bold"/>
                <a:ea typeface="DM Sans Bold"/>
                <a:cs typeface="DM Sans Bold"/>
                <a:sym typeface="DM Sans Bold"/>
              </a:rPr>
              <a:t>Takeaway #3:</a:t>
            </a:r>
            <a:r>
              <a:rPr lang="en-US" sz="3600" b="1" dirty="0">
                <a:solidFill>
                  <a:srgbClr val="FFFFFF"/>
                </a:solidFill>
                <a:latin typeface="DM Sans Bold"/>
                <a:ea typeface="DM Sans Bold"/>
                <a:cs typeface="DM Sans Bold"/>
                <a:sym typeface="DM Sans Bold"/>
              </a:rPr>
              <a:t> Funding for additional cost drivers in sparse, rural, and remote districts can help schools meet their cost of service.</a:t>
            </a:r>
            <a:endParaRPr lang="en-US" sz="3600" dirty="0"/>
          </a:p>
        </p:txBody>
      </p:sp>
    </p:spTree>
    <p:extLst>
      <p:ext uri="{BB962C8B-B14F-4D97-AF65-F5344CB8AC3E}">
        <p14:creationId xmlns:p14="http://schemas.microsoft.com/office/powerpoint/2010/main" val="334181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2A9FF-A39F-0FFF-8E10-1FB110142BF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BE908AE-237C-30D6-3823-E1CBABCDB7E1}"/>
              </a:ext>
            </a:extLst>
          </p:cNvPr>
          <p:cNvSpPr txBox="1"/>
          <p:nvPr/>
        </p:nvSpPr>
        <p:spPr>
          <a:xfrm>
            <a:off x="994410" y="330339"/>
            <a:ext cx="14861526" cy="1476623"/>
          </a:xfrm>
          <a:prstGeom prst="rect">
            <a:avLst/>
          </a:prstGeom>
        </p:spPr>
        <p:txBody>
          <a:bodyPr wrap="square" lIns="0" tIns="0" rIns="0" bIns="0" rtlCol="0" anchor="ctr">
            <a:spAutoFit/>
          </a:bodyPr>
          <a:lstStyle/>
          <a:p>
            <a:pPr algn="ctr">
              <a:lnSpc>
                <a:spcPts val="5599"/>
              </a:lnSpc>
            </a:pPr>
            <a:r>
              <a:rPr lang="en-US" sz="4800" b="1" dirty="0">
                <a:solidFill>
                  <a:srgbClr val="FFAE3F"/>
                </a:solidFill>
                <a:latin typeface="DM Sans Bold"/>
                <a:ea typeface="DM Sans Bold"/>
                <a:cs typeface="DM Sans Bold"/>
                <a:sym typeface="DM Sans Bold"/>
              </a:rPr>
              <a:t>Why are costs different based on which definitions states use?</a:t>
            </a:r>
          </a:p>
        </p:txBody>
      </p:sp>
      <p:sp>
        <p:nvSpPr>
          <p:cNvPr id="3" name="AutoShape 3">
            <a:extLst>
              <a:ext uri="{FF2B5EF4-FFF2-40B4-BE49-F238E27FC236}">
                <a16:creationId xmlns:a16="http://schemas.microsoft.com/office/drawing/2014/main" id="{36BE1179-C01B-6FB0-DDF9-8F81F21287A0}"/>
              </a:ext>
            </a:extLst>
          </p:cNvPr>
          <p:cNvSpPr/>
          <p:nvPr/>
        </p:nvSpPr>
        <p:spPr>
          <a:xfrm>
            <a:off x="-359424" y="1943100"/>
            <a:ext cx="19006848" cy="0"/>
          </a:xfrm>
          <a:prstGeom prst="line">
            <a:avLst/>
          </a:prstGeom>
          <a:ln w="38100" cap="flat">
            <a:solidFill>
              <a:srgbClr val="FFFFFF"/>
            </a:solidFill>
            <a:prstDash val="solid"/>
            <a:headEnd type="none" w="sm" len="sm"/>
            <a:tailEnd type="none" w="sm" len="sm"/>
          </a:ln>
        </p:spPr>
        <p:txBody>
          <a:bodyPr/>
          <a:lstStyle/>
          <a:p>
            <a:endParaRPr lang="en-US"/>
          </a:p>
        </p:txBody>
      </p:sp>
      <p:sp>
        <p:nvSpPr>
          <p:cNvPr id="4" name="TextBox 4">
            <a:extLst>
              <a:ext uri="{FF2B5EF4-FFF2-40B4-BE49-F238E27FC236}">
                <a16:creationId xmlns:a16="http://schemas.microsoft.com/office/drawing/2014/main" id="{D41AFF87-BA06-3373-E334-8C3DC8E62F59}"/>
              </a:ext>
            </a:extLst>
          </p:cNvPr>
          <p:cNvSpPr txBox="1"/>
          <p:nvPr/>
        </p:nvSpPr>
        <p:spPr>
          <a:xfrm>
            <a:off x="1311409" y="3284606"/>
            <a:ext cx="6040163" cy="4548746"/>
          </a:xfrm>
          <a:prstGeom prst="rect">
            <a:avLst/>
          </a:prstGeom>
        </p:spPr>
        <p:txBody>
          <a:bodyPr wrap="square" lIns="0" tIns="0" rIns="0" bIns="0" rtlCol="0" anchor="t">
            <a:spAutoFit/>
          </a:bodyPr>
          <a:lstStyle/>
          <a:p>
            <a:pPr algn="l">
              <a:lnSpc>
                <a:spcPts val="5123"/>
              </a:lnSpc>
              <a:spcBef>
                <a:spcPct val="0"/>
              </a:spcBef>
            </a:pPr>
            <a:r>
              <a:rPr lang="en-US" sz="3659" b="1" dirty="0">
                <a:solidFill>
                  <a:srgbClr val="FFAE3F"/>
                </a:solidFill>
                <a:latin typeface="DM Sans Bold"/>
                <a:ea typeface="DM Sans Bold"/>
                <a:cs typeface="DM Sans Bold"/>
                <a:sym typeface="DM Sans Bold"/>
              </a:rPr>
              <a:t>Small Schools:</a:t>
            </a:r>
            <a:r>
              <a:rPr lang="en-US" sz="3659" b="1" dirty="0">
                <a:solidFill>
                  <a:srgbClr val="FFFFFF"/>
                </a:solidFill>
                <a:latin typeface="DM Sans Bold"/>
                <a:ea typeface="DM Sans Bold"/>
                <a:cs typeface="DM Sans Bold"/>
                <a:sym typeface="DM Sans Bold"/>
              </a:rPr>
              <a:t> Economies of scale mean that fixed costs like principals, building construction, and teachers will cost more per-student for smaller schools.</a:t>
            </a:r>
          </a:p>
        </p:txBody>
      </p:sp>
      <p:grpSp>
        <p:nvGrpSpPr>
          <p:cNvPr id="6" name="Group 6">
            <a:extLst>
              <a:ext uri="{FF2B5EF4-FFF2-40B4-BE49-F238E27FC236}">
                <a16:creationId xmlns:a16="http://schemas.microsoft.com/office/drawing/2014/main" id="{6A46DEFE-B7AD-D8EA-0CEE-568D2E491DCF}"/>
              </a:ext>
            </a:extLst>
          </p:cNvPr>
          <p:cNvGrpSpPr/>
          <p:nvPr/>
        </p:nvGrpSpPr>
        <p:grpSpPr>
          <a:xfrm rot="5400000">
            <a:off x="9699625" y="2383950"/>
            <a:ext cx="15119349" cy="686751"/>
            <a:chOff x="0" y="0"/>
            <a:chExt cx="20159132" cy="915668"/>
          </a:xfrm>
        </p:grpSpPr>
        <p:sp>
          <p:nvSpPr>
            <p:cNvPr id="7" name="AutoShape 7">
              <a:extLst>
                <a:ext uri="{FF2B5EF4-FFF2-40B4-BE49-F238E27FC236}">
                  <a16:creationId xmlns:a16="http://schemas.microsoft.com/office/drawing/2014/main" id="{E6C2E866-6875-7789-E951-050AB0A700FD}"/>
                </a:ext>
              </a:extLst>
            </p:cNvPr>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8" name="Freeform 8">
              <a:extLst>
                <a:ext uri="{FF2B5EF4-FFF2-40B4-BE49-F238E27FC236}">
                  <a16:creationId xmlns:a16="http://schemas.microsoft.com/office/drawing/2014/main" id="{2ADAFB12-1682-F83A-B06E-CF5B2BE3F0D2}"/>
                </a:ext>
              </a:extLst>
            </p:cNvPr>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3"/>
              <a:stretch>
                <a:fillRect t="-1563" b="-1563"/>
              </a:stretch>
            </a:blipFill>
          </p:spPr>
          <p:txBody>
            <a:bodyPr/>
            <a:lstStyle/>
            <a:p>
              <a:endParaRPr lang="en-US"/>
            </a:p>
          </p:txBody>
        </p:sp>
      </p:grpSp>
      <p:sp>
        <p:nvSpPr>
          <p:cNvPr id="18" name="TextBox 17">
            <a:extLst>
              <a:ext uri="{FF2B5EF4-FFF2-40B4-BE49-F238E27FC236}">
                <a16:creationId xmlns:a16="http://schemas.microsoft.com/office/drawing/2014/main" id="{7DE8280A-D6DC-154A-330B-F06AEBA701B9}"/>
              </a:ext>
            </a:extLst>
          </p:cNvPr>
          <p:cNvSpPr txBox="1"/>
          <p:nvPr/>
        </p:nvSpPr>
        <p:spPr>
          <a:xfrm>
            <a:off x="9468585" y="3155539"/>
            <a:ext cx="6040163" cy="3984873"/>
          </a:xfrm>
          <a:prstGeom prst="rect">
            <a:avLst/>
          </a:prstGeom>
          <a:noFill/>
        </p:spPr>
        <p:txBody>
          <a:bodyPr wrap="square">
            <a:spAutoFit/>
          </a:bodyPr>
          <a:lstStyle/>
          <a:p>
            <a:pPr algn="l">
              <a:lnSpc>
                <a:spcPts val="5123"/>
              </a:lnSpc>
              <a:spcBef>
                <a:spcPct val="0"/>
              </a:spcBef>
            </a:pPr>
            <a:r>
              <a:rPr lang="en-US" sz="3600" b="1" dirty="0">
                <a:solidFill>
                  <a:srgbClr val="FFAE3F"/>
                </a:solidFill>
                <a:latin typeface="DM Sans Bold"/>
                <a:ea typeface="DM Sans Bold"/>
                <a:cs typeface="DM Sans Bold"/>
                <a:sym typeface="DM Sans Bold"/>
              </a:rPr>
              <a:t>Sparse/Remote Schools:</a:t>
            </a:r>
            <a:r>
              <a:rPr lang="en-US" sz="3600" b="1" dirty="0">
                <a:solidFill>
                  <a:srgbClr val="FFFFFF"/>
                </a:solidFill>
                <a:latin typeface="DM Sans Bold"/>
                <a:ea typeface="DM Sans Bold"/>
                <a:cs typeface="DM Sans Bold"/>
                <a:sym typeface="DM Sans Bold"/>
              </a:rPr>
              <a:t> Sparse and/or remote schools face higher transportation costs, input prices, and service delivery costs.</a:t>
            </a:r>
          </a:p>
        </p:txBody>
      </p:sp>
    </p:spTree>
    <p:extLst>
      <p:ext uri="{BB962C8B-B14F-4D97-AF65-F5344CB8AC3E}">
        <p14:creationId xmlns:p14="http://schemas.microsoft.com/office/powerpoint/2010/main" val="2180942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7402</TotalTime>
  <Words>2162</Words>
  <Application>Microsoft Macintosh PowerPoint</Application>
  <PresentationFormat>Custom</PresentationFormat>
  <Paragraphs>105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Aptos</vt:lpstr>
      <vt:lpstr>DM Sans Bold</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Webinar</dc:title>
  <cp:lastModifiedBy>Shrien Alshabasy</cp:lastModifiedBy>
  <cp:revision>11</cp:revision>
  <dcterms:created xsi:type="dcterms:W3CDTF">2006-08-16T00:00:00Z</dcterms:created>
  <dcterms:modified xsi:type="dcterms:W3CDTF">2026-01-12T18:57:46Z</dcterms:modified>
  <dc:identifier>DAGiRjAMWsA</dc:identifier>
</cp:coreProperties>
</file>