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1"/>
  </p:notesMasterIdLst>
  <p:sldIdLst>
    <p:sldId id="256" r:id="rId2"/>
    <p:sldId id="257" r:id="rId3"/>
    <p:sldId id="258" r:id="rId4"/>
    <p:sldId id="259" r:id="rId5"/>
    <p:sldId id="260" r:id="rId6"/>
    <p:sldId id="263" r:id="rId7"/>
    <p:sldId id="261" r:id="rId8"/>
    <p:sldId id="262" r:id="rId9"/>
    <p:sldId id="264" r:id="rId10"/>
  </p:sldIdLst>
  <p:sldSz cx="18288000" cy="10287000"/>
  <p:notesSz cx="6858000" cy="9144000"/>
  <p:embeddedFontLst>
    <p:embeddedFont>
      <p:font typeface="DM Sans" pitchFamily="2" charset="77"/>
      <p:regular r:id="rId12"/>
      <p:bold r:id="rId13"/>
      <p:italic r:id="rId14"/>
      <p:boldItalic r:id="rId15"/>
    </p:embeddedFont>
    <p:embeddedFont>
      <p:font typeface="DM Sans Bold" pitchFamily="2" charset="77"/>
      <p:regular r:id="rId16"/>
      <p:bold r:id="rId17"/>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441"/>
    <a:srgbClr val="11688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6375" autoAdjust="0"/>
    <p:restoredTop sz="65710" autoAdjust="0"/>
  </p:normalViewPr>
  <p:slideViewPr>
    <p:cSldViewPr>
      <p:cViewPr varScale="1">
        <p:scale>
          <a:sx n="34" d="100"/>
          <a:sy n="34" d="100"/>
        </p:scale>
        <p:origin x="200" y="75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font" Target="fonts/font2.fntdata"/><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font" Target="fonts/font1.fntdata"/><Relationship Id="rId17" Type="http://schemas.openxmlformats.org/officeDocument/2006/relationships/font" Target="fonts/font6.fntdata"/><Relationship Id="rId2" Type="http://schemas.openxmlformats.org/officeDocument/2006/relationships/slide" Target="slides/slide1.xml"/><Relationship Id="rId16" Type="http://schemas.openxmlformats.org/officeDocument/2006/relationships/font" Target="fonts/font5.fntdata"/><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font" Target="fonts/font4.fntdata"/><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font" Target="fonts/font3.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A78609-9E3D-3D40-8C18-E362292F72D3}" type="datetimeFigureOut">
              <a:rPr lang="en-US" smtClean="0"/>
              <a:t>2/5/26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0BAF5D6-3D9E-BC45-AA52-94AFEF20623F}" type="slidenum">
              <a:rPr lang="en-US" smtClean="0"/>
              <a:t>‹#›</a:t>
            </a:fld>
            <a:endParaRPr lang="en-US"/>
          </a:p>
        </p:txBody>
      </p:sp>
    </p:spTree>
    <p:extLst>
      <p:ext uri="{BB962C8B-B14F-4D97-AF65-F5344CB8AC3E}">
        <p14:creationId xmlns:p14="http://schemas.microsoft.com/office/powerpoint/2010/main" val="30779879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session is part of </a:t>
            </a:r>
            <a:r>
              <a:rPr lang="en-US" dirty="0" err="1"/>
              <a:t>EdFund’s</a:t>
            </a:r>
            <a:r>
              <a:rPr lang="en-US" dirty="0"/>
              <a:t> </a:t>
            </a:r>
            <a:r>
              <a:rPr lang="en-US" i="1" dirty="0"/>
              <a:t>Building Brighter Futures</a:t>
            </a:r>
            <a:r>
              <a:rPr lang="en-US" dirty="0"/>
              <a:t> series and focuses on connecting research on school facilities funding to policy decisions. The webinar format includes audience questions submitted through the Q&amp;A feature, which are addressed later in the discussion. </a:t>
            </a:r>
          </a:p>
        </p:txBody>
      </p:sp>
      <p:sp>
        <p:nvSpPr>
          <p:cNvPr id="4" name="Slide Number Placeholder 3"/>
          <p:cNvSpPr>
            <a:spLocks noGrp="1"/>
          </p:cNvSpPr>
          <p:nvPr>
            <p:ph type="sldNum" sz="quarter" idx="5"/>
          </p:nvPr>
        </p:nvSpPr>
        <p:spPr/>
        <p:txBody>
          <a:bodyPr/>
          <a:lstStyle/>
          <a:p>
            <a:fld id="{40BAF5D6-3D9E-BC45-AA52-94AFEF20623F}" type="slidenum">
              <a:rPr lang="en-US" smtClean="0"/>
              <a:t>1</a:t>
            </a:fld>
            <a:endParaRPr lang="en-US"/>
          </a:p>
        </p:txBody>
      </p:sp>
    </p:spTree>
    <p:extLst>
      <p:ext uri="{BB962C8B-B14F-4D97-AF65-F5344CB8AC3E}">
        <p14:creationId xmlns:p14="http://schemas.microsoft.com/office/powerpoint/2010/main" val="11362134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School facilities include classroom construction and renovation, HVAC systems, safety and health infrastructure, technology and IT, laboratory spaces, athletic facilities, and transportation. In 2019–2020, the United States spent approximately $90 billion on construction and renovation, with roughly three-quarters of capital outlays funded locally.</a:t>
            </a:r>
          </a:p>
          <a:p>
            <a:endParaRPr lang="en-US" dirty="0"/>
          </a:p>
          <a:p>
            <a:r>
              <a:rPr lang="en-US" dirty="0"/>
              <a:t>Facilities are a core but often overlooked component of school finance. Because funding is largely local, differences in community wealth lead to unequal school building conditions. The physical condition of school facilities affects student learning, health, safety, and overall well-being.</a:t>
            </a:r>
          </a:p>
        </p:txBody>
      </p:sp>
      <p:sp>
        <p:nvSpPr>
          <p:cNvPr id="4" name="Slide Number Placeholder 3"/>
          <p:cNvSpPr>
            <a:spLocks noGrp="1"/>
          </p:cNvSpPr>
          <p:nvPr>
            <p:ph type="sldNum" sz="quarter" idx="5"/>
          </p:nvPr>
        </p:nvSpPr>
        <p:spPr/>
        <p:txBody>
          <a:bodyPr/>
          <a:lstStyle/>
          <a:p>
            <a:fld id="{40BAF5D6-3D9E-BC45-AA52-94AFEF20623F}" type="slidenum">
              <a:rPr lang="en-US" smtClean="0"/>
              <a:t>2</a:t>
            </a:fld>
            <a:endParaRPr lang="en-US"/>
          </a:p>
        </p:txBody>
      </p:sp>
    </p:spTree>
    <p:extLst>
      <p:ext uri="{BB962C8B-B14F-4D97-AF65-F5344CB8AC3E}">
        <p14:creationId xmlns:p14="http://schemas.microsoft.com/office/powerpoint/2010/main" val="33972287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National research examines the effectiveness and efficiency of school capital investments across the United States. The analysis uses variation in school bond authorization to estimate causal effects on student outcomes and community impacts.</a:t>
            </a:r>
          </a:p>
          <a:p>
            <a:endParaRPr lang="en-US" dirty="0"/>
          </a:p>
          <a:p>
            <a:r>
              <a:rPr lang="en-US" dirty="0"/>
              <a:t>Spending on school bonds improves student test scores and increases property values. These findings indicate that facilities investments generate educational benefits while also being valued by local communities.</a:t>
            </a:r>
          </a:p>
          <a:p>
            <a:endParaRPr lang="en-US" dirty="0"/>
          </a:p>
          <a:p>
            <a:r>
              <a:rPr lang="en-US" dirty="0"/>
              <a:t>Reducing the facilities spending gap between high-income and low-income districts and directing additional funds toward high-impact projects—especially HVAC and safety or health investments—could reduce test score gaps by up to 25 percent.</a:t>
            </a:r>
          </a:p>
        </p:txBody>
      </p:sp>
      <p:sp>
        <p:nvSpPr>
          <p:cNvPr id="4" name="Slide Number Placeholder 3"/>
          <p:cNvSpPr>
            <a:spLocks noGrp="1"/>
          </p:cNvSpPr>
          <p:nvPr>
            <p:ph type="sldNum" sz="quarter" idx="5"/>
          </p:nvPr>
        </p:nvSpPr>
        <p:spPr/>
        <p:txBody>
          <a:bodyPr/>
          <a:lstStyle/>
          <a:p>
            <a:fld id="{40BAF5D6-3D9E-BC45-AA52-94AFEF20623F}" type="slidenum">
              <a:rPr lang="en-US" smtClean="0"/>
              <a:t>3</a:t>
            </a:fld>
            <a:endParaRPr lang="en-US"/>
          </a:p>
        </p:txBody>
      </p:sp>
    </p:spTree>
    <p:extLst>
      <p:ext uri="{BB962C8B-B14F-4D97-AF65-F5344CB8AC3E}">
        <p14:creationId xmlns:p14="http://schemas.microsoft.com/office/powerpoint/2010/main" val="361732481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Districts that narrowly pass bond measures experience sustained improvements in student achievement compared with districts that narrowly fail. Housing values also rise following bond passage, reinforcing evidence that facilities investments are economically efficient.</a:t>
            </a:r>
          </a:p>
        </p:txBody>
      </p:sp>
      <p:sp>
        <p:nvSpPr>
          <p:cNvPr id="4" name="Slide Number Placeholder 3"/>
          <p:cNvSpPr>
            <a:spLocks noGrp="1"/>
          </p:cNvSpPr>
          <p:nvPr>
            <p:ph type="sldNum" sz="quarter" idx="5"/>
          </p:nvPr>
        </p:nvSpPr>
        <p:spPr/>
        <p:txBody>
          <a:bodyPr/>
          <a:lstStyle/>
          <a:p>
            <a:fld id="{40BAF5D6-3D9E-BC45-AA52-94AFEF20623F}" type="slidenum">
              <a:rPr lang="en-US" smtClean="0"/>
              <a:t>4</a:t>
            </a:fld>
            <a:endParaRPr lang="en-US"/>
          </a:p>
        </p:txBody>
      </p:sp>
    </p:spTree>
    <p:extLst>
      <p:ext uri="{BB962C8B-B14F-4D97-AF65-F5344CB8AC3E}">
        <p14:creationId xmlns:p14="http://schemas.microsoft.com/office/powerpoint/2010/main" val="30266176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map shows the states that incorporate equity considerations into their school facilities funding policies. States highlighted have mechanisms that account for factors such as community wealth, property values, or existing facility conditions when allocating capital resources.</a:t>
            </a:r>
          </a:p>
          <a:p>
            <a:endParaRPr lang="en-US" dirty="0"/>
          </a:p>
          <a:p>
            <a:r>
              <a:rPr lang="en-US" dirty="0"/>
              <a:t>States shown in gray do not systematically consider equity in facilities funding, meaning access to capital improvements depends more heavily on local revenue capacity. This creates uneven school building conditions across districts within and across states.</a:t>
            </a:r>
          </a:p>
          <a:p>
            <a:endParaRPr lang="en-US" dirty="0"/>
          </a:p>
          <a:p>
            <a:r>
              <a:rPr lang="en-US" dirty="0"/>
              <a:t>The map illustrates that equity-focused facilities policies are not universal and vary widely across the country. Even where equity is considered, the strength and design of these policies differ significantly.</a:t>
            </a:r>
          </a:p>
          <a:p>
            <a:endParaRPr lang="en-US" dirty="0"/>
          </a:p>
          <a:p>
            <a:r>
              <a:rPr lang="en-US" dirty="0"/>
              <a:t>Because most facilities funding is raised locally, state-level equity policies play a critical role in offsetting disparities tied to property wealth. States that explicitly consider equity are better positioned to direct resources toward districts with the greatest needs.</a:t>
            </a:r>
          </a:p>
          <a:p>
            <a:endParaRPr lang="en-US" dirty="0"/>
          </a:p>
        </p:txBody>
      </p:sp>
      <p:sp>
        <p:nvSpPr>
          <p:cNvPr id="4" name="Slide Number Placeholder 3"/>
          <p:cNvSpPr>
            <a:spLocks noGrp="1"/>
          </p:cNvSpPr>
          <p:nvPr>
            <p:ph type="sldNum" sz="quarter" idx="5"/>
          </p:nvPr>
        </p:nvSpPr>
        <p:spPr/>
        <p:txBody>
          <a:bodyPr/>
          <a:lstStyle/>
          <a:p>
            <a:fld id="{40BAF5D6-3D9E-BC45-AA52-94AFEF20623F}" type="slidenum">
              <a:rPr lang="en-US" smtClean="0"/>
              <a:t>5</a:t>
            </a:fld>
            <a:endParaRPr lang="en-US"/>
          </a:p>
        </p:txBody>
      </p:sp>
    </p:spTree>
    <p:extLst>
      <p:ext uri="{BB962C8B-B14F-4D97-AF65-F5344CB8AC3E}">
        <p14:creationId xmlns:p14="http://schemas.microsoft.com/office/powerpoint/2010/main" val="3097101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F52A4B-CFB4-3824-F103-28061C0C396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F9F0B6-5E2E-0EC2-2A58-D3F626341E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2D0C0BE-773D-8600-C425-178DD5C98AAD}"/>
              </a:ext>
            </a:extLst>
          </p:cNvPr>
          <p:cNvSpPr>
            <a:spLocks noGrp="1"/>
          </p:cNvSpPr>
          <p:nvPr>
            <p:ph type="body" idx="1"/>
          </p:nvPr>
        </p:nvSpPr>
        <p:spPr/>
        <p:txBody>
          <a:bodyPr/>
          <a:lstStyle/>
          <a:p>
            <a:r>
              <a:rPr lang="en-US" dirty="0"/>
              <a:t>Facilities outcomes are shaped not only by investment decisions but also by how districts finance capital projects. Bond financing and access to credit play a central role in determining what districts can build and at what cost.</a:t>
            </a:r>
          </a:p>
          <a:p>
            <a:endParaRPr lang="en-US" dirty="0"/>
          </a:p>
          <a:p>
            <a:r>
              <a:rPr lang="en-US" dirty="0"/>
              <a:t>School districts typically rely on municipal bonds to finance capital projects. Borrowing costs vary widely across districts and depend on perceived creditworthiness in the bond market.</a:t>
            </a:r>
          </a:p>
          <a:p>
            <a:endParaRPr lang="en-US" dirty="0"/>
          </a:p>
          <a:p>
            <a:r>
              <a:rPr lang="en-US" dirty="0"/>
              <a:t>State credit enhancement programs support or back local school bonds, improving credit conditions and lowering interest rates. These programs expand access to capital, particularly for districts with limited local tax capacity.</a:t>
            </a:r>
          </a:p>
          <a:p>
            <a:endParaRPr lang="en-US" dirty="0"/>
          </a:p>
          <a:p>
            <a:endParaRPr lang="en-US" dirty="0"/>
          </a:p>
          <a:p>
            <a:endParaRPr lang="en-US" dirty="0"/>
          </a:p>
        </p:txBody>
      </p:sp>
      <p:sp>
        <p:nvSpPr>
          <p:cNvPr id="4" name="Slide Number Placeholder 3">
            <a:extLst>
              <a:ext uri="{FF2B5EF4-FFF2-40B4-BE49-F238E27FC236}">
                <a16:creationId xmlns:a16="http://schemas.microsoft.com/office/drawing/2014/main" id="{64FE07A7-2697-08D2-3B96-3DD8CF99CD9B}"/>
              </a:ext>
            </a:extLst>
          </p:cNvPr>
          <p:cNvSpPr>
            <a:spLocks noGrp="1"/>
          </p:cNvSpPr>
          <p:nvPr>
            <p:ph type="sldNum" sz="quarter" idx="5"/>
          </p:nvPr>
        </p:nvSpPr>
        <p:spPr/>
        <p:txBody>
          <a:bodyPr/>
          <a:lstStyle/>
          <a:p>
            <a:fld id="{40BAF5D6-3D9E-BC45-AA52-94AFEF20623F}" type="slidenum">
              <a:rPr lang="en-US" smtClean="0"/>
              <a:t>6</a:t>
            </a:fld>
            <a:endParaRPr lang="en-US"/>
          </a:p>
        </p:txBody>
      </p:sp>
    </p:spTree>
    <p:extLst>
      <p:ext uri="{BB962C8B-B14F-4D97-AF65-F5344CB8AC3E}">
        <p14:creationId xmlns:p14="http://schemas.microsoft.com/office/powerpoint/2010/main" val="6782369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State credit enhancement reduces gaps in per-pupil capital spending by approximately 25 percent, helping equalize districts’ ability to invest in school facilities. Districts in states without credit enhancement programs could have achieved substantial cost savings—estimated between $383 million and $1 billion from 2009 to 2019—if similar programs had been adopted. By lowering borrowing costs and increasing access to capital, state credit enhancement can improve the quality and timing of facilities investments, supporting better learning environments for students.</a:t>
            </a:r>
          </a:p>
          <a:p>
            <a:endParaRPr lang="en-US" dirty="0"/>
          </a:p>
          <a:p>
            <a:endParaRPr lang="en-US" dirty="0"/>
          </a:p>
        </p:txBody>
      </p:sp>
      <p:sp>
        <p:nvSpPr>
          <p:cNvPr id="4" name="Slide Number Placeholder 3"/>
          <p:cNvSpPr>
            <a:spLocks noGrp="1"/>
          </p:cNvSpPr>
          <p:nvPr>
            <p:ph type="sldNum" sz="quarter" idx="5"/>
          </p:nvPr>
        </p:nvSpPr>
        <p:spPr/>
        <p:txBody>
          <a:bodyPr/>
          <a:lstStyle/>
          <a:p>
            <a:fld id="{40BAF5D6-3D9E-BC45-AA52-94AFEF20623F}" type="slidenum">
              <a:rPr lang="en-US" smtClean="0"/>
              <a:t>7</a:t>
            </a:fld>
            <a:endParaRPr lang="en-US"/>
          </a:p>
        </p:txBody>
      </p:sp>
    </p:spTree>
    <p:extLst>
      <p:ext uri="{BB962C8B-B14F-4D97-AF65-F5344CB8AC3E}">
        <p14:creationId xmlns:p14="http://schemas.microsoft.com/office/powerpoint/2010/main" val="337682977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map shows the states that operate credit enhancement funds for school district bonds. States shown in color have mechanisms in place to back or support local school bonds, which can lower interest rates and reduce borrowing costs for districts. States shown in white do not have these programs, meaning districts rely more heavily on local property wealth and market perceptions of risk when issuing bonds.</a:t>
            </a:r>
          </a:p>
          <a:p>
            <a:r>
              <a:rPr lang="en-US" dirty="0"/>
              <a:t>The map highlights significant geographic variation in access to credit enhancement. This uneven policy landscape contributes to differences in districts’ ability to finance school facilities. </a:t>
            </a:r>
          </a:p>
        </p:txBody>
      </p:sp>
      <p:sp>
        <p:nvSpPr>
          <p:cNvPr id="4" name="Slide Number Placeholder 3"/>
          <p:cNvSpPr>
            <a:spLocks noGrp="1"/>
          </p:cNvSpPr>
          <p:nvPr>
            <p:ph type="sldNum" sz="quarter" idx="5"/>
          </p:nvPr>
        </p:nvSpPr>
        <p:spPr/>
        <p:txBody>
          <a:bodyPr/>
          <a:lstStyle/>
          <a:p>
            <a:fld id="{40BAF5D6-3D9E-BC45-AA52-94AFEF20623F}" type="slidenum">
              <a:rPr lang="en-US" smtClean="0"/>
              <a:t>8</a:t>
            </a:fld>
            <a:endParaRPr lang="en-US"/>
          </a:p>
        </p:txBody>
      </p:sp>
    </p:spTree>
    <p:extLst>
      <p:ext uri="{BB962C8B-B14F-4D97-AF65-F5344CB8AC3E}">
        <p14:creationId xmlns:p14="http://schemas.microsoft.com/office/powerpoint/2010/main" val="42531474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0742FE-3C66-8060-E531-E8C14F692C6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F8C8BAB-B034-87D0-85B9-5928A27479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FA259A2-B0F0-7A6D-548F-6DE51109F68B}"/>
              </a:ext>
            </a:extLst>
          </p:cNvPr>
          <p:cNvSpPr>
            <a:spLocks noGrp="1"/>
          </p:cNvSpPr>
          <p:nvPr>
            <p:ph type="body" idx="1"/>
          </p:nvPr>
        </p:nvSpPr>
        <p:spPr/>
        <p:txBody>
          <a:bodyPr/>
          <a:lstStyle/>
          <a:p>
            <a:r>
              <a:rPr lang="en-US" dirty="0"/>
              <a:t>Investments in HVAC systems and safety-related infrastructure deliver especially strong academic returns. Other types of facilities projects may yield fewer direct benefits for student learning.</a:t>
            </a:r>
          </a:p>
          <a:p>
            <a:endParaRPr lang="en-US" dirty="0"/>
          </a:p>
          <a:p>
            <a:r>
              <a:rPr lang="en-US" dirty="0"/>
              <a:t>State involvement plays a critical role for districts with low property wealth by offsetting structural disadvantages in local tax bases and improving access to affordable financing.</a:t>
            </a:r>
          </a:p>
          <a:p>
            <a:endParaRPr lang="en-US" dirty="0"/>
          </a:p>
          <a:p>
            <a:r>
              <a:rPr lang="en-US" dirty="0"/>
              <a:t>Equitable and well-targeted facilities funding is essential for improving school conditions and student outcomes. Continued attention to both research evidence and financing policy can help ensure that capital investments support students most effectively.</a:t>
            </a:r>
          </a:p>
        </p:txBody>
      </p:sp>
      <p:sp>
        <p:nvSpPr>
          <p:cNvPr id="4" name="Slide Number Placeholder 3">
            <a:extLst>
              <a:ext uri="{FF2B5EF4-FFF2-40B4-BE49-F238E27FC236}">
                <a16:creationId xmlns:a16="http://schemas.microsoft.com/office/drawing/2014/main" id="{84AB9FA1-DCBC-5E64-1256-A4285FCAA5B9}"/>
              </a:ext>
            </a:extLst>
          </p:cNvPr>
          <p:cNvSpPr>
            <a:spLocks noGrp="1"/>
          </p:cNvSpPr>
          <p:nvPr>
            <p:ph type="sldNum" sz="quarter" idx="5"/>
          </p:nvPr>
        </p:nvSpPr>
        <p:spPr/>
        <p:txBody>
          <a:bodyPr/>
          <a:lstStyle/>
          <a:p>
            <a:fld id="{40BAF5D6-3D9E-BC45-AA52-94AFEF20623F}" type="slidenum">
              <a:rPr lang="en-US" smtClean="0"/>
              <a:t>9</a:t>
            </a:fld>
            <a:endParaRPr lang="en-US"/>
          </a:p>
        </p:txBody>
      </p:sp>
    </p:spTree>
    <p:extLst>
      <p:ext uri="{BB962C8B-B14F-4D97-AF65-F5344CB8AC3E}">
        <p14:creationId xmlns:p14="http://schemas.microsoft.com/office/powerpoint/2010/main" val="21167681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2/5/26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2/5/26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2/5/26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5.png"/><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132441"/>
        </a:solidFill>
        <a:effectLst/>
      </p:bgPr>
    </p:bg>
    <p:spTree>
      <p:nvGrpSpPr>
        <p:cNvPr id="1" name=""/>
        <p:cNvGrpSpPr/>
        <p:nvPr/>
      </p:nvGrpSpPr>
      <p:grpSpPr>
        <a:xfrm>
          <a:off x="0" y="0"/>
          <a:ext cx="0" cy="0"/>
          <a:chOff x="0" y="0"/>
          <a:chExt cx="0" cy="0"/>
        </a:xfrm>
      </p:grpSpPr>
      <p:sp>
        <p:nvSpPr>
          <p:cNvPr id="2" name="Freeform 2"/>
          <p:cNvSpPr/>
          <p:nvPr/>
        </p:nvSpPr>
        <p:spPr>
          <a:xfrm>
            <a:off x="80547" y="152616"/>
            <a:ext cx="1896305" cy="1422229"/>
          </a:xfrm>
          <a:custGeom>
            <a:avLst/>
            <a:gdLst/>
            <a:ahLst/>
            <a:cxnLst/>
            <a:rect l="l" t="t" r="r" b="b"/>
            <a:pathLst>
              <a:path w="1896305" h="1422229">
                <a:moveTo>
                  <a:pt x="0" y="0"/>
                </a:moveTo>
                <a:lnTo>
                  <a:pt x="1896306" y="0"/>
                </a:lnTo>
                <a:lnTo>
                  <a:pt x="1896306" y="1422229"/>
                </a:lnTo>
                <a:lnTo>
                  <a:pt x="0" y="1422229"/>
                </a:lnTo>
                <a:lnTo>
                  <a:pt x="0" y="0"/>
                </a:lnTo>
                <a:close/>
              </a:path>
            </a:pathLst>
          </a:custGeom>
          <a:blipFill>
            <a:blip r:embed="rId3"/>
            <a:stretch>
              <a:fillRect/>
            </a:stretch>
          </a:blipFill>
        </p:spPr>
        <p:txBody>
          <a:bodyPr/>
          <a:lstStyle/>
          <a:p>
            <a:endParaRPr lang="en-US"/>
          </a:p>
        </p:txBody>
      </p:sp>
      <p:grpSp>
        <p:nvGrpSpPr>
          <p:cNvPr id="3" name="Group 3"/>
          <p:cNvGrpSpPr/>
          <p:nvPr/>
        </p:nvGrpSpPr>
        <p:grpSpPr>
          <a:xfrm rot="5400000">
            <a:off x="9221218" y="2379021"/>
            <a:ext cx="15119349" cy="686751"/>
            <a:chOff x="0" y="0"/>
            <a:chExt cx="20159132" cy="915668"/>
          </a:xfrm>
        </p:grpSpPr>
        <p:sp>
          <p:nvSpPr>
            <p:cNvPr id="4" name="AutoShape 4"/>
            <p:cNvSpPr/>
            <p:nvPr/>
          </p:nvSpPr>
          <p:spPr>
            <a:xfrm>
              <a:off x="32" y="432434"/>
              <a:ext cx="20159068" cy="25400"/>
            </a:xfrm>
            <a:prstGeom prst="line">
              <a:avLst/>
            </a:prstGeom>
            <a:ln w="50800" cap="flat">
              <a:solidFill>
                <a:srgbClr val="FFFFFF"/>
              </a:solidFill>
              <a:prstDash val="solid"/>
              <a:headEnd type="none" w="sm" len="sm"/>
              <a:tailEnd type="none" w="sm" len="sm"/>
            </a:ln>
          </p:spPr>
          <p:txBody>
            <a:bodyPr/>
            <a:lstStyle/>
            <a:p>
              <a:endParaRPr lang="en-US"/>
            </a:p>
          </p:txBody>
        </p:sp>
        <p:sp>
          <p:nvSpPr>
            <p:cNvPr id="5" name="Freeform 5"/>
            <p:cNvSpPr/>
            <p:nvPr/>
          </p:nvSpPr>
          <p:spPr>
            <a:xfrm>
              <a:off x="14760738" y="0"/>
              <a:ext cx="4606345" cy="915668"/>
            </a:xfrm>
            <a:custGeom>
              <a:avLst/>
              <a:gdLst/>
              <a:ahLst/>
              <a:cxnLst/>
              <a:rect l="l" t="t" r="r" b="b"/>
              <a:pathLst>
                <a:path w="4606345" h="915668">
                  <a:moveTo>
                    <a:pt x="0" y="0"/>
                  </a:moveTo>
                  <a:lnTo>
                    <a:pt x="4606345" y="0"/>
                  </a:lnTo>
                  <a:lnTo>
                    <a:pt x="4606345" y="915668"/>
                  </a:lnTo>
                  <a:lnTo>
                    <a:pt x="0" y="915668"/>
                  </a:lnTo>
                  <a:lnTo>
                    <a:pt x="0" y="0"/>
                  </a:lnTo>
                  <a:close/>
                </a:path>
              </a:pathLst>
            </a:custGeom>
            <a:blipFill>
              <a:blip r:embed="rId4"/>
              <a:stretch>
                <a:fillRect t="-1563" b="-1563"/>
              </a:stretch>
            </a:blipFill>
          </p:spPr>
          <p:txBody>
            <a:bodyPr/>
            <a:lstStyle/>
            <a:p>
              <a:endParaRPr lang="en-US"/>
            </a:p>
          </p:txBody>
        </p:sp>
      </p:grpSp>
      <p:sp>
        <p:nvSpPr>
          <p:cNvPr id="7" name="TextBox 7"/>
          <p:cNvSpPr txBox="1"/>
          <p:nvPr/>
        </p:nvSpPr>
        <p:spPr>
          <a:xfrm>
            <a:off x="647705" y="3415947"/>
            <a:ext cx="15789812" cy="3231654"/>
          </a:xfrm>
          <a:prstGeom prst="rect">
            <a:avLst/>
          </a:prstGeom>
        </p:spPr>
        <p:txBody>
          <a:bodyPr wrap="square" lIns="0" tIns="0" rIns="0" bIns="0" rtlCol="0" anchor="t">
            <a:spAutoFit/>
          </a:bodyPr>
          <a:lstStyle/>
          <a:p>
            <a:pPr algn="ctr"/>
            <a:r>
              <a:rPr lang="en-US" sz="7000" b="1" dirty="0">
                <a:solidFill>
                  <a:srgbClr val="FFAE3F"/>
                </a:solidFill>
                <a:latin typeface="DM Sans Bold"/>
                <a:ea typeface="DM Sans Bold"/>
                <a:cs typeface="DM Sans Bold"/>
                <a:sym typeface="DM Sans Bold"/>
              </a:rPr>
              <a:t>Building Brighter Futures: </a:t>
            </a:r>
          </a:p>
          <a:p>
            <a:pPr algn="ctr"/>
            <a:r>
              <a:rPr lang="en-US" sz="7000" b="1" dirty="0">
                <a:solidFill>
                  <a:srgbClr val="FFAE3F"/>
                </a:solidFill>
                <a:latin typeface="DM Sans Bold"/>
                <a:ea typeface="DM Sans Bold"/>
                <a:cs typeface="DM Sans Bold"/>
                <a:sym typeface="DM Sans Bold"/>
              </a:rPr>
              <a:t>How School Facility Investments Drive Student Success</a:t>
            </a:r>
          </a:p>
        </p:txBody>
      </p:sp>
      <p:sp>
        <p:nvSpPr>
          <p:cNvPr id="8" name="AutoShape 8"/>
          <p:cNvSpPr/>
          <p:nvPr/>
        </p:nvSpPr>
        <p:spPr>
          <a:xfrm>
            <a:off x="-253158" y="1739815"/>
            <a:ext cx="18866696" cy="0"/>
          </a:xfrm>
          <a:prstGeom prst="line">
            <a:avLst/>
          </a:prstGeom>
          <a:ln w="38100" cap="flat">
            <a:solidFill>
              <a:srgbClr val="FFFFFF"/>
            </a:solidFill>
            <a:prstDash val="solid"/>
            <a:headEnd type="none" w="sm" len="sm"/>
            <a:tailEnd type="none" w="sm" len="sm"/>
          </a:ln>
        </p:spPr>
        <p:txBody>
          <a:bodyPr/>
          <a:lstStyle/>
          <a:p>
            <a:endParaRPr lang="en-US"/>
          </a:p>
        </p:txBody>
      </p:sp>
      <p:sp>
        <p:nvSpPr>
          <p:cNvPr id="9" name="TextBox 9"/>
          <p:cNvSpPr txBox="1"/>
          <p:nvPr/>
        </p:nvSpPr>
        <p:spPr>
          <a:xfrm>
            <a:off x="1976853" y="905405"/>
            <a:ext cx="4165326" cy="522263"/>
          </a:xfrm>
          <a:prstGeom prst="rect">
            <a:avLst/>
          </a:prstGeom>
        </p:spPr>
        <p:txBody>
          <a:bodyPr lIns="0" tIns="0" rIns="0" bIns="0" rtlCol="0" anchor="t">
            <a:spAutoFit/>
          </a:bodyPr>
          <a:lstStyle/>
          <a:p>
            <a:pPr algn="ctr">
              <a:lnSpc>
                <a:spcPts val="4288"/>
              </a:lnSpc>
            </a:pPr>
            <a:r>
              <a:rPr lang="en-US" sz="3063" b="1">
                <a:solidFill>
                  <a:srgbClr val="FFFFFF"/>
                </a:solidFill>
                <a:latin typeface="DM Sans Bold"/>
                <a:ea typeface="DM Sans Bold"/>
                <a:cs typeface="DM Sans Bold"/>
                <a:sym typeface="DM Sans Bold"/>
              </a:rPr>
              <a:t>March 25th, 2025</a:t>
            </a:r>
          </a:p>
        </p:txBody>
      </p:sp>
      <p:sp>
        <p:nvSpPr>
          <p:cNvPr id="10" name="TextBox 10"/>
          <p:cNvSpPr txBox="1"/>
          <p:nvPr/>
        </p:nvSpPr>
        <p:spPr>
          <a:xfrm>
            <a:off x="4324256" y="6808317"/>
            <a:ext cx="8360511" cy="1515415"/>
          </a:xfrm>
          <a:prstGeom prst="rect">
            <a:avLst/>
          </a:prstGeom>
        </p:spPr>
        <p:txBody>
          <a:bodyPr lIns="0" tIns="0" rIns="0" bIns="0" rtlCol="0" anchor="t">
            <a:spAutoFit/>
          </a:bodyPr>
          <a:lstStyle/>
          <a:p>
            <a:pPr algn="ctr">
              <a:lnSpc>
                <a:spcPts val="4003"/>
              </a:lnSpc>
            </a:pPr>
            <a:r>
              <a:rPr lang="en-US" sz="2859" b="1" dirty="0">
                <a:solidFill>
                  <a:srgbClr val="FFFFFF"/>
                </a:solidFill>
                <a:latin typeface="DM Sans"/>
                <a:ea typeface="DM Sans"/>
                <a:cs typeface="DM Sans"/>
                <a:sym typeface="DM Sans"/>
              </a:rPr>
              <a:t>David </a:t>
            </a:r>
            <a:r>
              <a:rPr lang="en-US" sz="2859" b="1" dirty="0" err="1">
                <a:solidFill>
                  <a:srgbClr val="FFFFFF"/>
                </a:solidFill>
                <a:latin typeface="DM Sans"/>
                <a:ea typeface="DM Sans"/>
                <a:cs typeface="DM Sans"/>
                <a:sym typeface="DM Sans"/>
              </a:rPr>
              <a:t>Schönholzer</a:t>
            </a:r>
            <a:r>
              <a:rPr lang="en-US" sz="2859" dirty="0">
                <a:solidFill>
                  <a:srgbClr val="FFFFFF"/>
                </a:solidFill>
                <a:latin typeface="DM Sans"/>
                <a:ea typeface="DM Sans"/>
                <a:cs typeface="DM Sans"/>
                <a:sym typeface="DM Sans"/>
              </a:rPr>
              <a:t>, UC Santa Cruz</a:t>
            </a:r>
          </a:p>
          <a:p>
            <a:pPr algn="ctr">
              <a:lnSpc>
                <a:spcPts val="4003"/>
              </a:lnSpc>
            </a:pPr>
            <a:r>
              <a:rPr lang="en-US" sz="2859" b="1" dirty="0">
                <a:solidFill>
                  <a:srgbClr val="FFFFFF"/>
                </a:solidFill>
                <a:latin typeface="DM Sans"/>
                <a:ea typeface="DM Sans"/>
                <a:cs typeface="DM Sans"/>
                <a:sym typeface="DM Sans"/>
              </a:rPr>
              <a:t>Kate Yang, </a:t>
            </a:r>
            <a:r>
              <a:rPr lang="en-US" sz="2859" dirty="0">
                <a:solidFill>
                  <a:srgbClr val="FFFFFF"/>
                </a:solidFill>
                <a:latin typeface="DM Sans"/>
                <a:ea typeface="DM Sans"/>
                <a:cs typeface="DM Sans"/>
                <a:sym typeface="DM Sans"/>
              </a:rPr>
              <a:t>George Washington University</a:t>
            </a:r>
          </a:p>
          <a:p>
            <a:pPr algn="ctr">
              <a:lnSpc>
                <a:spcPts val="4003"/>
              </a:lnSpc>
            </a:pPr>
            <a:r>
              <a:rPr lang="en-US" sz="2859" b="1" dirty="0">
                <a:solidFill>
                  <a:srgbClr val="FFFFFF"/>
                </a:solidFill>
                <a:latin typeface="DM Sans"/>
                <a:ea typeface="DM Sans"/>
                <a:cs typeface="DM Sans"/>
                <a:sym typeface="DM Sans"/>
              </a:rPr>
              <a:t>Liza Schwartzwald</a:t>
            </a:r>
            <a:r>
              <a:rPr lang="en-US" sz="2859" dirty="0">
                <a:solidFill>
                  <a:srgbClr val="FFFFFF"/>
                </a:solidFill>
                <a:latin typeface="DM Sans"/>
                <a:ea typeface="DM Sans"/>
                <a:cs typeface="DM Sans"/>
                <a:sym typeface="DM Sans"/>
              </a:rPr>
              <a:t>, </a:t>
            </a:r>
            <a:r>
              <a:rPr lang="en-US" sz="2859" dirty="0" err="1">
                <a:solidFill>
                  <a:srgbClr val="FFFFFF"/>
                </a:solidFill>
                <a:latin typeface="DM Sans"/>
                <a:ea typeface="DM Sans"/>
                <a:cs typeface="DM Sans"/>
                <a:sym typeface="DM Sans"/>
              </a:rPr>
              <a:t>EdFund</a:t>
            </a:r>
            <a:endParaRPr lang="en-US" sz="2859" dirty="0">
              <a:solidFill>
                <a:srgbClr val="FFFFFF"/>
              </a:solidFill>
              <a:latin typeface="DM Sans"/>
              <a:ea typeface="DM Sans"/>
              <a:cs typeface="DM Sans"/>
              <a:sym typeface="DM San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132441"/>
        </a:solidFill>
        <a:effectLst/>
      </p:bgPr>
    </p:bg>
    <p:spTree>
      <p:nvGrpSpPr>
        <p:cNvPr id="1" name=""/>
        <p:cNvGrpSpPr/>
        <p:nvPr/>
      </p:nvGrpSpPr>
      <p:grpSpPr>
        <a:xfrm>
          <a:off x="0" y="0"/>
          <a:ext cx="0" cy="0"/>
          <a:chOff x="0" y="0"/>
          <a:chExt cx="0" cy="0"/>
        </a:xfrm>
      </p:grpSpPr>
      <p:sp>
        <p:nvSpPr>
          <p:cNvPr id="2" name="Freeform 2"/>
          <p:cNvSpPr/>
          <p:nvPr/>
        </p:nvSpPr>
        <p:spPr>
          <a:xfrm>
            <a:off x="15580046" y="9554668"/>
            <a:ext cx="2543295" cy="521376"/>
          </a:xfrm>
          <a:custGeom>
            <a:avLst/>
            <a:gdLst/>
            <a:ahLst/>
            <a:cxnLst/>
            <a:rect l="l" t="t" r="r" b="b"/>
            <a:pathLst>
              <a:path w="2543295" h="521376">
                <a:moveTo>
                  <a:pt x="0" y="0"/>
                </a:moveTo>
                <a:lnTo>
                  <a:pt x="2543295" y="0"/>
                </a:lnTo>
                <a:lnTo>
                  <a:pt x="2543295" y="521376"/>
                </a:lnTo>
                <a:lnTo>
                  <a:pt x="0" y="521376"/>
                </a:lnTo>
                <a:lnTo>
                  <a:pt x="0" y="0"/>
                </a:lnTo>
                <a:close/>
              </a:path>
            </a:pathLst>
          </a:custGeom>
          <a:blipFill>
            <a:blip r:embed="rId3"/>
            <a:stretch>
              <a:fillRect/>
            </a:stretch>
          </a:blipFill>
        </p:spPr>
        <p:txBody>
          <a:bodyPr/>
          <a:lstStyle/>
          <a:p>
            <a:endParaRPr lang="en-US"/>
          </a:p>
        </p:txBody>
      </p:sp>
      <p:sp>
        <p:nvSpPr>
          <p:cNvPr id="3" name="TextBox 3"/>
          <p:cNvSpPr txBox="1"/>
          <p:nvPr/>
        </p:nvSpPr>
        <p:spPr>
          <a:xfrm>
            <a:off x="364500" y="2570125"/>
            <a:ext cx="17092892" cy="7061469"/>
          </a:xfrm>
          <a:prstGeom prst="rect">
            <a:avLst/>
          </a:prstGeom>
        </p:spPr>
        <p:txBody>
          <a:bodyPr lIns="0" tIns="0" rIns="0" bIns="0" rtlCol="0" anchor="t">
            <a:spAutoFit/>
          </a:bodyPr>
          <a:lstStyle/>
          <a:p>
            <a:pPr algn="ctr">
              <a:lnSpc>
                <a:spcPts val="8035"/>
              </a:lnSpc>
            </a:pPr>
            <a:r>
              <a:rPr lang="en-US" sz="5739">
                <a:solidFill>
                  <a:srgbClr val="FFFFFF"/>
                </a:solidFill>
                <a:latin typeface="DM Sans"/>
                <a:ea typeface="DM Sans"/>
                <a:cs typeface="DM Sans"/>
                <a:sym typeface="DM Sans"/>
              </a:rPr>
              <a:t>In 2019-2020, U.S. spent </a:t>
            </a:r>
            <a:r>
              <a:rPr lang="en-US" sz="5739" b="1">
                <a:solidFill>
                  <a:srgbClr val="FFAE3F"/>
                </a:solidFill>
                <a:latin typeface="DM Sans Bold"/>
                <a:ea typeface="DM Sans Bold"/>
                <a:cs typeface="DM Sans Bold"/>
                <a:sym typeface="DM Sans Bold"/>
              </a:rPr>
              <a:t>$90B</a:t>
            </a:r>
            <a:r>
              <a:rPr lang="en-US" sz="5739">
                <a:solidFill>
                  <a:srgbClr val="FFFFFF"/>
                </a:solidFill>
                <a:latin typeface="DM Sans"/>
                <a:ea typeface="DM Sans"/>
                <a:cs typeface="DM Sans"/>
                <a:sym typeface="DM Sans"/>
              </a:rPr>
              <a:t> on construction and renovation of facilities. </a:t>
            </a:r>
          </a:p>
          <a:p>
            <a:pPr algn="ctr">
              <a:lnSpc>
                <a:spcPts val="8035"/>
              </a:lnSpc>
            </a:pPr>
            <a:endParaRPr lang="en-US" sz="5739">
              <a:solidFill>
                <a:srgbClr val="FFFFFF"/>
              </a:solidFill>
              <a:latin typeface="DM Sans"/>
              <a:ea typeface="DM Sans"/>
              <a:cs typeface="DM Sans"/>
              <a:sym typeface="DM Sans"/>
            </a:endParaRPr>
          </a:p>
          <a:p>
            <a:pPr algn="ctr">
              <a:lnSpc>
                <a:spcPts val="8035"/>
              </a:lnSpc>
            </a:pPr>
            <a:r>
              <a:rPr lang="en-US" sz="5739">
                <a:solidFill>
                  <a:srgbClr val="FFFFFF"/>
                </a:solidFill>
                <a:latin typeface="DM Sans"/>
                <a:ea typeface="DM Sans"/>
                <a:cs typeface="DM Sans"/>
                <a:sym typeface="DM Sans"/>
              </a:rPr>
              <a:t>Roughly </a:t>
            </a:r>
            <a:r>
              <a:rPr lang="en-US" sz="5739" b="1">
                <a:solidFill>
                  <a:srgbClr val="FFAE3F"/>
                </a:solidFill>
                <a:latin typeface="DM Sans Bold"/>
                <a:ea typeface="DM Sans Bold"/>
                <a:cs typeface="DM Sans Bold"/>
                <a:sym typeface="DM Sans Bold"/>
              </a:rPr>
              <a:t>3/4s</a:t>
            </a:r>
            <a:r>
              <a:rPr lang="en-US" sz="5739">
                <a:solidFill>
                  <a:srgbClr val="FFFFFF"/>
                </a:solidFill>
                <a:latin typeface="DM Sans"/>
                <a:ea typeface="DM Sans"/>
                <a:cs typeface="DM Sans"/>
                <a:sym typeface="DM Sans"/>
              </a:rPr>
              <a:t> of capital outlays are funded locally.</a:t>
            </a:r>
          </a:p>
          <a:p>
            <a:pPr algn="ctr">
              <a:lnSpc>
                <a:spcPts val="8035"/>
              </a:lnSpc>
            </a:pPr>
            <a:endParaRPr lang="en-US" sz="5739">
              <a:solidFill>
                <a:srgbClr val="FFFFFF"/>
              </a:solidFill>
              <a:latin typeface="DM Sans"/>
              <a:ea typeface="DM Sans"/>
              <a:cs typeface="DM Sans"/>
              <a:sym typeface="DM Sans"/>
            </a:endParaRPr>
          </a:p>
          <a:p>
            <a:pPr algn="ctr">
              <a:lnSpc>
                <a:spcPts val="5235"/>
              </a:lnSpc>
            </a:pPr>
            <a:r>
              <a:rPr lang="en-US" sz="3739">
                <a:solidFill>
                  <a:srgbClr val="FFAE3F"/>
                </a:solidFill>
                <a:latin typeface="DM Sans"/>
                <a:ea typeface="DM Sans"/>
                <a:cs typeface="DM Sans"/>
                <a:sym typeface="DM Sans"/>
              </a:rPr>
              <a:t>This includes</a:t>
            </a:r>
            <a:r>
              <a:rPr lang="en-US" sz="3739">
                <a:solidFill>
                  <a:srgbClr val="FFFFFF"/>
                </a:solidFill>
                <a:latin typeface="DM Sans"/>
                <a:ea typeface="DM Sans"/>
                <a:cs typeface="DM Sans"/>
                <a:sym typeface="DM Sans"/>
              </a:rPr>
              <a:t>: Classroom construction and renovation, HVAC, infrastructure, safety and health, technology, IT, and laboratory spaces, athletic facilties, and transportation</a:t>
            </a:r>
          </a:p>
        </p:txBody>
      </p:sp>
      <p:sp>
        <p:nvSpPr>
          <p:cNvPr id="4" name="TextBox 4"/>
          <p:cNvSpPr txBox="1"/>
          <p:nvPr/>
        </p:nvSpPr>
        <p:spPr>
          <a:xfrm>
            <a:off x="3735559" y="276684"/>
            <a:ext cx="10350774" cy="1351632"/>
          </a:xfrm>
          <a:prstGeom prst="rect">
            <a:avLst/>
          </a:prstGeom>
        </p:spPr>
        <p:txBody>
          <a:bodyPr lIns="0" tIns="0" rIns="0" bIns="0" rtlCol="0" anchor="t">
            <a:spAutoFit/>
          </a:bodyPr>
          <a:lstStyle/>
          <a:p>
            <a:pPr algn="ctr">
              <a:lnSpc>
                <a:spcPts val="11075"/>
              </a:lnSpc>
            </a:pPr>
            <a:r>
              <a:rPr lang="en-US" sz="7911" b="1">
                <a:solidFill>
                  <a:srgbClr val="FFAE3F"/>
                </a:solidFill>
                <a:latin typeface="DM Sans Bold"/>
                <a:ea typeface="DM Sans Bold"/>
                <a:cs typeface="DM Sans Bold"/>
                <a:sym typeface="DM Sans Bold"/>
              </a:rPr>
              <a:t>Facilities: The Basics</a:t>
            </a:r>
          </a:p>
        </p:txBody>
      </p:sp>
      <p:sp>
        <p:nvSpPr>
          <p:cNvPr id="5" name="AutoShape 5"/>
          <p:cNvSpPr/>
          <p:nvPr/>
        </p:nvSpPr>
        <p:spPr>
          <a:xfrm>
            <a:off x="-347378" y="1961954"/>
            <a:ext cx="19006848" cy="0"/>
          </a:xfrm>
          <a:prstGeom prst="line">
            <a:avLst/>
          </a:prstGeom>
          <a:ln w="38100" cap="flat">
            <a:solidFill>
              <a:srgbClr val="FFFFFF"/>
            </a:solidFill>
            <a:prstDash val="solid"/>
            <a:headEnd type="none" w="sm" len="sm"/>
            <a:tailEnd type="none" w="sm" len="sm"/>
          </a:ln>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132441"/>
        </a:solidFill>
        <a:effectLst/>
      </p:bgPr>
    </p:bg>
    <p:spTree>
      <p:nvGrpSpPr>
        <p:cNvPr id="1" name=""/>
        <p:cNvGrpSpPr/>
        <p:nvPr/>
      </p:nvGrpSpPr>
      <p:grpSpPr>
        <a:xfrm>
          <a:off x="0" y="0"/>
          <a:ext cx="0" cy="0"/>
          <a:chOff x="0" y="0"/>
          <a:chExt cx="0" cy="0"/>
        </a:xfrm>
      </p:grpSpPr>
      <p:sp>
        <p:nvSpPr>
          <p:cNvPr id="2" name="TextBox 2"/>
          <p:cNvSpPr txBox="1"/>
          <p:nvPr/>
        </p:nvSpPr>
        <p:spPr>
          <a:xfrm>
            <a:off x="0" y="631509"/>
            <a:ext cx="17259300" cy="1965198"/>
          </a:xfrm>
          <a:prstGeom prst="rect">
            <a:avLst/>
          </a:prstGeom>
        </p:spPr>
        <p:txBody>
          <a:bodyPr lIns="0" tIns="0" rIns="0" bIns="0" rtlCol="0" anchor="t">
            <a:spAutoFit/>
          </a:bodyPr>
          <a:lstStyle/>
          <a:p>
            <a:pPr algn="ctr">
              <a:lnSpc>
                <a:spcPts val="5683"/>
              </a:lnSpc>
            </a:pPr>
            <a:r>
              <a:rPr lang="en-US" sz="4059" b="1" dirty="0">
                <a:solidFill>
                  <a:srgbClr val="FFAE3F"/>
                </a:solidFill>
                <a:latin typeface="DM Sans Bold"/>
                <a:ea typeface="DM Sans Bold"/>
                <a:cs typeface="DM Sans Bold"/>
                <a:sym typeface="DM Sans Bold"/>
              </a:rPr>
              <a:t>What Works and For Whom? Effectiveness and Efficiency of School</a:t>
            </a:r>
          </a:p>
          <a:p>
            <a:pPr algn="ctr">
              <a:lnSpc>
                <a:spcPts val="5599"/>
              </a:lnSpc>
            </a:pPr>
            <a:r>
              <a:rPr lang="en-US" sz="3999" b="1" dirty="0">
                <a:solidFill>
                  <a:srgbClr val="FFAE3F"/>
                </a:solidFill>
                <a:latin typeface="DM Sans Bold"/>
                <a:ea typeface="DM Sans Bold"/>
                <a:cs typeface="DM Sans Bold"/>
                <a:sym typeface="DM Sans Bold"/>
              </a:rPr>
              <a:t>Capital Investments Across the U.S.</a:t>
            </a:r>
          </a:p>
          <a:p>
            <a:pPr algn="ctr">
              <a:lnSpc>
                <a:spcPts val="4479"/>
              </a:lnSpc>
            </a:pPr>
            <a:r>
              <a:rPr lang="en-US" sz="3199" b="1" dirty="0">
                <a:solidFill>
                  <a:srgbClr val="FFFFFF"/>
                </a:solidFill>
                <a:latin typeface="DM Sans Bold"/>
                <a:ea typeface="DM Sans Bold"/>
                <a:cs typeface="DM Sans Bold"/>
                <a:sym typeface="DM Sans Bold"/>
              </a:rPr>
              <a:t>Barbara Biasi, Julien Lafortune, David </a:t>
            </a:r>
            <a:r>
              <a:rPr lang="en-US" sz="3199" b="1" dirty="0" err="1">
                <a:solidFill>
                  <a:srgbClr val="FFFFFF"/>
                </a:solidFill>
                <a:latin typeface="DM Sans Bold"/>
                <a:ea typeface="DM Sans Bold"/>
                <a:cs typeface="DM Sans Bold"/>
                <a:sym typeface="DM Sans Bold"/>
              </a:rPr>
              <a:t>Schönholzer</a:t>
            </a:r>
            <a:r>
              <a:rPr lang="en-US" sz="3199" b="1" dirty="0">
                <a:solidFill>
                  <a:srgbClr val="FFFFFF"/>
                </a:solidFill>
                <a:latin typeface="DM Sans Bold"/>
                <a:ea typeface="DM Sans Bold"/>
                <a:cs typeface="DM Sans Bold"/>
                <a:sym typeface="DM Sans Bold"/>
              </a:rPr>
              <a:t> </a:t>
            </a:r>
          </a:p>
        </p:txBody>
      </p:sp>
      <p:sp>
        <p:nvSpPr>
          <p:cNvPr id="3" name="AutoShape 3"/>
          <p:cNvSpPr/>
          <p:nvPr/>
        </p:nvSpPr>
        <p:spPr>
          <a:xfrm>
            <a:off x="-359424" y="2933700"/>
            <a:ext cx="19006848" cy="0"/>
          </a:xfrm>
          <a:prstGeom prst="line">
            <a:avLst/>
          </a:prstGeom>
          <a:ln w="38100" cap="flat">
            <a:solidFill>
              <a:srgbClr val="FFFFFF"/>
            </a:solidFill>
            <a:prstDash val="solid"/>
            <a:headEnd type="none" w="sm" len="sm"/>
            <a:tailEnd type="none" w="sm" len="sm"/>
          </a:ln>
        </p:spPr>
        <p:txBody>
          <a:bodyPr/>
          <a:lstStyle/>
          <a:p>
            <a:endParaRPr lang="en-US"/>
          </a:p>
        </p:txBody>
      </p:sp>
      <p:sp>
        <p:nvSpPr>
          <p:cNvPr id="4" name="TextBox 4"/>
          <p:cNvSpPr txBox="1"/>
          <p:nvPr/>
        </p:nvSpPr>
        <p:spPr>
          <a:xfrm>
            <a:off x="634345" y="3848100"/>
            <a:ext cx="15631185" cy="1916813"/>
          </a:xfrm>
          <a:prstGeom prst="rect">
            <a:avLst/>
          </a:prstGeom>
        </p:spPr>
        <p:txBody>
          <a:bodyPr lIns="0" tIns="0" rIns="0" bIns="0" rtlCol="0" anchor="t">
            <a:spAutoFit/>
          </a:bodyPr>
          <a:lstStyle/>
          <a:p>
            <a:pPr algn="l">
              <a:lnSpc>
                <a:spcPts val="5123"/>
              </a:lnSpc>
              <a:spcBef>
                <a:spcPct val="0"/>
              </a:spcBef>
            </a:pPr>
            <a:r>
              <a:rPr lang="en-US" sz="3659" b="1" dirty="0">
                <a:solidFill>
                  <a:srgbClr val="FFAE3F"/>
                </a:solidFill>
                <a:latin typeface="DM Sans Bold"/>
                <a:ea typeface="DM Sans Bold"/>
                <a:cs typeface="DM Sans Bold"/>
                <a:sym typeface="DM Sans Bold"/>
              </a:rPr>
              <a:t>Takeaway #1:</a:t>
            </a:r>
            <a:r>
              <a:rPr lang="en-US" sz="3659" b="1" dirty="0">
                <a:solidFill>
                  <a:srgbClr val="FFFFFF"/>
                </a:solidFill>
                <a:latin typeface="DM Sans Bold"/>
                <a:ea typeface="DM Sans Bold"/>
                <a:cs typeface="DM Sans Bold"/>
                <a:sym typeface="DM Sans Bold"/>
              </a:rPr>
              <a:t> Spending on school bonds is both effective and efficient. Investments in facilities improved student test scores and property values. </a:t>
            </a:r>
          </a:p>
        </p:txBody>
      </p:sp>
      <p:sp>
        <p:nvSpPr>
          <p:cNvPr id="5" name="TextBox 5"/>
          <p:cNvSpPr txBox="1"/>
          <p:nvPr/>
        </p:nvSpPr>
        <p:spPr>
          <a:xfrm>
            <a:off x="634345" y="6438900"/>
            <a:ext cx="15631185" cy="2564513"/>
          </a:xfrm>
          <a:prstGeom prst="rect">
            <a:avLst/>
          </a:prstGeom>
        </p:spPr>
        <p:txBody>
          <a:bodyPr lIns="0" tIns="0" rIns="0" bIns="0" rtlCol="0" anchor="t">
            <a:spAutoFit/>
          </a:bodyPr>
          <a:lstStyle/>
          <a:p>
            <a:pPr algn="l">
              <a:lnSpc>
                <a:spcPts val="5123"/>
              </a:lnSpc>
              <a:spcBef>
                <a:spcPct val="0"/>
              </a:spcBef>
            </a:pPr>
            <a:r>
              <a:rPr lang="en-US" sz="3659" b="1" dirty="0">
                <a:solidFill>
                  <a:srgbClr val="FFAE3F"/>
                </a:solidFill>
                <a:latin typeface="DM Sans Bold"/>
                <a:ea typeface="DM Sans Bold"/>
                <a:cs typeface="DM Sans Bold"/>
                <a:sym typeface="DM Sans Bold"/>
              </a:rPr>
              <a:t>Takeaway #2: </a:t>
            </a:r>
            <a:r>
              <a:rPr lang="en-US" sz="3659" b="1" dirty="0">
                <a:solidFill>
                  <a:srgbClr val="FFFFFF"/>
                </a:solidFill>
                <a:latin typeface="DM Sans Bold"/>
                <a:ea typeface="DM Sans Bold"/>
                <a:cs typeface="DM Sans Bold"/>
                <a:sym typeface="DM Sans Bold"/>
              </a:rPr>
              <a:t>Closing the facilities spending gap between high-income and low-income districts and targeting the additional funds towards HVAC and safety/health could </a:t>
            </a:r>
            <a:r>
              <a:rPr lang="en-US" sz="3659" b="1" dirty="0">
                <a:solidFill>
                  <a:srgbClr val="FFAE3F"/>
                </a:solidFill>
                <a:latin typeface="DM Sans Bold"/>
                <a:ea typeface="DM Sans Bold"/>
                <a:cs typeface="DM Sans Bold"/>
                <a:sym typeface="DM Sans Bold"/>
              </a:rPr>
              <a:t>reduce the gap in test scores by up to 25%</a:t>
            </a:r>
          </a:p>
        </p:txBody>
      </p:sp>
      <p:grpSp>
        <p:nvGrpSpPr>
          <p:cNvPr id="6" name="Group 6"/>
          <p:cNvGrpSpPr/>
          <p:nvPr/>
        </p:nvGrpSpPr>
        <p:grpSpPr>
          <a:xfrm rot="5400000">
            <a:off x="9699625" y="2383950"/>
            <a:ext cx="15119349" cy="686751"/>
            <a:chOff x="0" y="0"/>
            <a:chExt cx="20159132" cy="915668"/>
          </a:xfrm>
        </p:grpSpPr>
        <p:sp>
          <p:nvSpPr>
            <p:cNvPr id="7" name="AutoShape 7"/>
            <p:cNvSpPr/>
            <p:nvPr/>
          </p:nvSpPr>
          <p:spPr>
            <a:xfrm>
              <a:off x="32" y="432434"/>
              <a:ext cx="20159068" cy="25400"/>
            </a:xfrm>
            <a:prstGeom prst="line">
              <a:avLst/>
            </a:prstGeom>
            <a:ln w="50800" cap="flat">
              <a:solidFill>
                <a:srgbClr val="FFFFFF"/>
              </a:solidFill>
              <a:prstDash val="solid"/>
              <a:headEnd type="none" w="sm" len="sm"/>
              <a:tailEnd type="none" w="sm" len="sm"/>
            </a:ln>
          </p:spPr>
          <p:txBody>
            <a:bodyPr/>
            <a:lstStyle/>
            <a:p>
              <a:endParaRPr lang="en-US"/>
            </a:p>
          </p:txBody>
        </p:sp>
        <p:sp>
          <p:nvSpPr>
            <p:cNvPr id="8" name="Freeform 8"/>
            <p:cNvSpPr/>
            <p:nvPr/>
          </p:nvSpPr>
          <p:spPr>
            <a:xfrm>
              <a:off x="14760738" y="0"/>
              <a:ext cx="4606345" cy="915668"/>
            </a:xfrm>
            <a:custGeom>
              <a:avLst/>
              <a:gdLst/>
              <a:ahLst/>
              <a:cxnLst/>
              <a:rect l="l" t="t" r="r" b="b"/>
              <a:pathLst>
                <a:path w="4606345" h="915668">
                  <a:moveTo>
                    <a:pt x="0" y="0"/>
                  </a:moveTo>
                  <a:lnTo>
                    <a:pt x="4606345" y="0"/>
                  </a:lnTo>
                  <a:lnTo>
                    <a:pt x="4606345" y="915668"/>
                  </a:lnTo>
                  <a:lnTo>
                    <a:pt x="0" y="915668"/>
                  </a:lnTo>
                  <a:lnTo>
                    <a:pt x="0" y="0"/>
                  </a:lnTo>
                  <a:close/>
                </a:path>
              </a:pathLst>
            </a:custGeom>
            <a:blipFill>
              <a:blip r:embed="rId3"/>
              <a:stretch>
                <a:fillRect t="-1563" b="-1563"/>
              </a:stretch>
            </a:blipFill>
          </p:spPr>
          <p:txBody>
            <a:bodyPr/>
            <a:lstStyle/>
            <a:p>
              <a:endParaRPr lang="en-US"/>
            </a:p>
          </p:txBody>
        </p:sp>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132441"/>
        </a:solidFill>
        <a:effectLst/>
      </p:bgPr>
    </p:bg>
    <p:spTree>
      <p:nvGrpSpPr>
        <p:cNvPr id="1" name=""/>
        <p:cNvGrpSpPr/>
        <p:nvPr/>
      </p:nvGrpSpPr>
      <p:grpSpPr>
        <a:xfrm>
          <a:off x="0" y="0"/>
          <a:ext cx="0" cy="0"/>
          <a:chOff x="0" y="0"/>
          <a:chExt cx="0" cy="0"/>
        </a:xfrm>
      </p:grpSpPr>
      <p:sp>
        <p:nvSpPr>
          <p:cNvPr id="2" name="Freeform 2"/>
          <p:cNvSpPr/>
          <p:nvPr/>
        </p:nvSpPr>
        <p:spPr>
          <a:xfrm>
            <a:off x="15580046" y="9554668"/>
            <a:ext cx="2543295" cy="521376"/>
          </a:xfrm>
          <a:custGeom>
            <a:avLst/>
            <a:gdLst/>
            <a:ahLst/>
            <a:cxnLst/>
            <a:rect l="l" t="t" r="r" b="b"/>
            <a:pathLst>
              <a:path w="2543295" h="521376">
                <a:moveTo>
                  <a:pt x="0" y="0"/>
                </a:moveTo>
                <a:lnTo>
                  <a:pt x="2543295" y="0"/>
                </a:lnTo>
                <a:lnTo>
                  <a:pt x="2543295" y="521376"/>
                </a:lnTo>
                <a:lnTo>
                  <a:pt x="0" y="521376"/>
                </a:lnTo>
                <a:lnTo>
                  <a:pt x="0" y="0"/>
                </a:lnTo>
                <a:close/>
              </a:path>
            </a:pathLst>
          </a:custGeom>
          <a:blipFill>
            <a:blip r:embed="rId3"/>
            <a:stretch>
              <a:fillRect/>
            </a:stretch>
          </a:blipFill>
        </p:spPr>
        <p:txBody>
          <a:bodyPr/>
          <a:lstStyle/>
          <a:p>
            <a:endParaRPr lang="en-US"/>
          </a:p>
        </p:txBody>
      </p:sp>
      <p:sp>
        <p:nvSpPr>
          <p:cNvPr id="3" name="Freeform 3"/>
          <p:cNvSpPr/>
          <p:nvPr/>
        </p:nvSpPr>
        <p:spPr>
          <a:xfrm>
            <a:off x="209749" y="3049250"/>
            <a:ext cx="9173000" cy="5424275"/>
          </a:xfrm>
          <a:custGeom>
            <a:avLst/>
            <a:gdLst/>
            <a:ahLst/>
            <a:cxnLst/>
            <a:rect l="l" t="t" r="r" b="b"/>
            <a:pathLst>
              <a:path w="9173000" h="5424275">
                <a:moveTo>
                  <a:pt x="0" y="0"/>
                </a:moveTo>
                <a:lnTo>
                  <a:pt x="9173000" y="0"/>
                </a:lnTo>
                <a:lnTo>
                  <a:pt x="9173000" y="5424274"/>
                </a:lnTo>
                <a:lnTo>
                  <a:pt x="0" y="5424274"/>
                </a:lnTo>
                <a:lnTo>
                  <a:pt x="0" y="0"/>
                </a:lnTo>
                <a:close/>
              </a:path>
            </a:pathLst>
          </a:custGeom>
          <a:blipFill>
            <a:blip r:embed="rId4"/>
            <a:stretch>
              <a:fillRect l="-4002" t="-11142" b="-95774"/>
            </a:stretch>
          </a:blipFill>
        </p:spPr>
        <p:txBody>
          <a:bodyPr/>
          <a:lstStyle/>
          <a:p>
            <a:endParaRPr lang="en-US"/>
          </a:p>
        </p:txBody>
      </p:sp>
      <p:sp>
        <p:nvSpPr>
          <p:cNvPr id="4" name="Freeform 4"/>
          <p:cNvSpPr/>
          <p:nvPr/>
        </p:nvSpPr>
        <p:spPr>
          <a:xfrm>
            <a:off x="9618838" y="3049250"/>
            <a:ext cx="8504503" cy="5424275"/>
          </a:xfrm>
          <a:custGeom>
            <a:avLst/>
            <a:gdLst/>
            <a:ahLst/>
            <a:cxnLst/>
            <a:rect l="l" t="t" r="r" b="b"/>
            <a:pathLst>
              <a:path w="8504503" h="5424275">
                <a:moveTo>
                  <a:pt x="0" y="0"/>
                </a:moveTo>
                <a:lnTo>
                  <a:pt x="8504503" y="0"/>
                </a:lnTo>
                <a:lnTo>
                  <a:pt x="8504503" y="5424274"/>
                </a:lnTo>
                <a:lnTo>
                  <a:pt x="0" y="5424274"/>
                </a:lnTo>
                <a:lnTo>
                  <a:pt x="0" y="0"/>
                </a:lnTo>
                <a:close/>
              </a:path>
            </a:pathLst>
          </a:custGeom>
          <a:blipFill>
            <a:blip r:embed="rId4"/>
            <a:stretch>
              <a:fillRect l="-5829" t="-110054" r="-8049"/>
            </a:stretch>
          </a:blipFill>
        </p:spPr>
        <p:txBody>
          <a:bodyPr/>
          <a:lstStyle/>
          <a:p>
            <a:endParaRPr lang="en-US"/>
          </a:p>
        </p:txBody>
      </p:sp>
      <p:sp>
        <p:nvSpPr>
          <p:cNvPr id="5" name="TextBox 5"/>
          <p:cNvSpPr txBox="1"/>
          <p:nvPr/>
        </p:nvSpPr>
        <p:spPr>
          <a:xfrm>
            <a:off x="364500" y="314784"/>
            <a:ext cx="17923500" cy="2147283"/>
          </a:xfrm>
          <a:prstGeom prst="rect">
            <a:avLst/>
          </a:prstGeom>
        </p:spPr>
        <p:txBody>
          <a:bodyPr lIns="0" tIns="0" rIns="0" bIns="0" rtlCol="0" anchor="t">
            <a:spAutoFit/>
          </a:bodyPr>
          <a:lstStyle/>
          <a:p>
            <a:pPr algn="ctr">
              <a:lnSpc>
                <a:spcPts val="8695"/>
              </a:lnSpc>
            </a:pPr>
            <a:r>
              <a:rPr lang="en-US" sz="6211" b="1">
                <a:solidFill>
                  <a:srgbClr val="FFAE3F"/>
                </a:solidFill>
                <a:latin typeface="DM Sans Bold"/>
                <a:ea typeface="DM Sans Bold"/>
                <a:cs typeface="DM Sans Bold"/>
                <a:sym typeface="DM Sans Bold"/>
              </a:rPr>
              <a:t>Average Effects of Bond Authorization on Test Scores and House Prices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132441"/>
        </a:solidFill>
        <a:effectLst/>
      </p:bgPr>
    </p:bg>
    <p:spTree>
      <p:nvGrpSpPr>
        <p:cNvPr id="1" name=""/>
        <p:cNvGrpSpPr/>
        <p:nvPr/>
      </p:nvGrpSpPr>
      <p:grpSpPr>
        <a:xfrm>
          <a:off x="0" y="0"/>
          <a:ext cx="0" cy="0"/>
          <a:chOff x="0" y="0"/>
          <a:chExt cx="0" cy="0"/>
        </a:xfrm>
      </p:grpSpPr>
      <p:sp>
        <p:nvSpPr>
          <p:cNvPr id="2" name="Freeform 2"/>
          <p:cNvSpPr/>
          <p:nvPr/>
        </p:nvSpPr>
        <p:spPr>
          <a:xfrm>
            <a:off x="208875" y="317585"/>
            <a:ext cx="1896305" cy="1422229"/>
          </a:xfrm>
          <a:custGeom>
            <a:avLst/>
            <a:gdLst/>
            <a:ahLst/>
            <a:cxnLst/>
            <a:rect l="l" t="t" r="r" b="b"/>
            <a:pathLst>
              <a:path w="1896305" h="1422229">
                <a:moveTo>
                  <a:pt x="0" y="0"/>
                </a:moveTo>
                <a:lnTo>
                  <a:pt x="1896306" y="0"/>
                </a:lnTo>
                <a:lnTo>
                  <a:pt x="1896306" y="1422230"/>
                </a:lnTo>
                <a:lnTo>
                  <a:pt x="0" y="1422230"/>
                </a:lnTo>
                <a:lnTo>
                  <a:pt x="0" y="0"/>
                </a:lnTo>
                <a:close/>
              </a:path>
            </a:pathLst>
          </a:custGeom>
          <a:blipFill>
            <a:blip r:embed="rId3"/>
            <a:stretch>
              <a:fillRect/>
            </a:stretch>
          </a:blipFill>
        </p:spPr>
        <p:txBody>
          <a:bodyPr/>
          <a:lstStyle/>
          <a:p>
            <a:endParaRPr lang="en-US"/>
          </a:p>
        </p:txBody>
      </p:sp>
      <p:sp>
        <p:nvSpPr>
          <p:cNvPr id="3" name="Freeform 3"/>
          <p:cNvSpPr/>
          <p:nvPr/>
        </p:nvSpPr>
        <p:spPr>
          <a:xfrm>
            <a:off x="15580046" y="9554668"/>
            <a:ext cx="2543295" cy="521376"/>
          </a:xfrm>
          <a:custGeom>
            <a:avLst/>
            <a:gdLst/>
            <a:ahLst/>
            <a:cxnLst/>
            <a:rect l="l" t="t" r="r" b="b"/>
            <a:pathLst>
              <a:path w="2543295" h="521376">
                <a:moveTo>
                  <a:pt x="0" y="0"/>
                </a:moveTo>
                <a:lnTo>
                  <a:pt x="2543295" y="0"/>
                </a:lnTo>
                <a:lnTo>
                  <a:pt x="2543295" y="521376"/>
                </a:lnTo>
                <a:lnTo>
                  <a:pt x="0" y="521376"/>
                </a:lnTo>
                <a:lnTo>
                  <a:pt x="0" y="0"/>
                </a:lnTo>
                <a:close/>
              </a:path>
            </a:pathLst>
          </a:custGeom>
          <a:blipFill>
            <a:blip r:embed="rId4"/>
            <a:stretch>
              <a:fillRect/>
            </a:stretch>
          </a:blipFill>
        </p:spPr>
        <p:txBody>
          <a:bodyPr/>
          <a:lstStyle/>
          <a:p>
            <a:endParaRPr lang="en-US"/>
          </a:p>
        </p:txBody>
      </p:sp>
      <p:sp>
        <p:nvSpPr>
          <p:cNvPr id="4" name="Freeform 4"/>
          <p:cNvSpPr/>
          <p:nvPr/>
        </p:nvSpPr>
        <p:spPr>
          <a:xfrm>
            <a:off x="3670777" y="934999"/>
            <a:ext cx="11909269" cy="8417002"/>
          </a:xfrm>
          <a:custGeom>
            <a:avLst/>
            <a:gdLst/>
            <a:ahLst/>
            <a:cxnLst/>
            <a:rect l="l" t="t" r="r" b="b"/>
            <a:pathLst>
              <a:path w="11909269" h="8417002">
                <a:moveTo>
                  <a:pt x="0" y="0"/>
                </a:moveTo>
                <a:lnTo>
                  <a:pt x="11909269" y="0"/>
                </a:lnTo>
                <a:lnTo>
                  <a:pt x="11909269" y="8417002"/>
                </a:lnTo>
                <a:lnTo>
                  <a:pt x="0" y="8417002"/>
                </a:lnTo>
                <a:lnTo>
                  <a:pt x="0" y="0"/>
                </a:lnTo>
                <a:close/>
              </a:path>
            </a:pathLst>
          </a:custGeom>
          <a:blipFill>
            <a:blip r:embed="rId5"/>
            <a:stretch>
              <a:fillRect b="-2934"/>
            </a:stretch>
          </a:blipFill>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132441"/>
        </a:solidFill>
        <a:effectLst/>
      </p:bgPr>
    </p:bg>
    <p:spTree>
      <p:nvGrpSpPr>
        <p:cNvPr id="1" name="">
          <a:extLst>
            <a:ext uri="{FF2B5EF4-FFF2-40B4-BE49-F238E27FC236}">
              <a16:creationId xmlns:a16="http://schemas.microsoft.com/office/drawing/2014/main" id="{BE6A93C2-511D-478D-FC8D-366B2FDA062C}"/>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3FB79ED6-0EAC-7754-9888-3AB998903C5F}"/>
              </a:ext>
            </a:extLst>
          </p:cNvPr>
          <p:cNvSpPr/>
          <p:nvPr/>
        </p:nvSpPr>
        <p:spPr>
          <a:xfrm>
            <a:off x="15580046" y="9554668"/>
            <a:ext cx="2543295" cy="521376"/>
          </a:xfrm>
          <a:custGeom>
            <a:avLst/>
            <a:gdLst/>
            <a:ahLst/>
            <a:cxnLst/>
            <a:rect l="l" t="t" r="r" b="b"/>
            <a:pathLst>
              <a:path w="2543295" h="521376">
                <a:moveTo>
                  <a:pt x="0" y="0"/>
                </a:moveTo>
                <a:lnTo>
                  <a:pt x="2543295" y="0"/>
                </a:lnTo>
                <a:lnTo>
                  <a:pt x="2543295" y="521376"/>
                </a:lnTo>
                <a:lnTo>
                  <a:pt x="0" y="521376"/>
                </a:lnTo>
                <a:lnTo>
                  <a:pt x="0" y="0"/>
                </a:lnTo>
                <a:close/>
              </a:path>
            </a:pathLst>
          </a:custGeom>
          <a:blipFill>
            <a:blip r:embed="rId3"/>
            <a:stretch>
              <a:fillRect/>
            </a:stretch>
          </a:blipFill>
        </p:spPr>
        <p:txBody>
          <a:bodyPr/>
          <a:lstStyle/>
          <a:p>
            <a:endParaRPr lang="en-US"/>
          </a:p>
        </p:txBody>
      </p:sp>
      <p:sp>
        <p:nvSpPr>
          <p:cNvPr id="5" name="TextBox 5">
            <a:extLst>
              <a:ext uri="{FF2B5EF4-FFF2-40B4-BE49-F238E27FC236}">
                <a16:creationId xmlns:a16="http://schemas.microsoft.com/office/drawing/2014/main" id="{ABE420A4-36F7-AAD9-9FAE-0BA36843449D}"/>
              </a:ext>
            </a:extLst>
          </p:cNvPr>
          <p:cNvSpPr txBox="1"/>
          <p:nvPr/>
        </p:nvSpPr>
        <p:spPr>
          <a:xfrm>
            <a:off x="0" y="4611335"/>
            <a:ext cx="17923500" cy="1064330"/>
          </a:xfrm>
          <a:prstGeom prst="rect">
            <a:avLst/>
          </a:prstGeom>
        </p:spPr>
        <p:txBody>
          <a:bodyPr lIns="0" tIns="0" rIns="0" bIns="0" rtlCol="0" anchor="t">
            <a:spAutoFit/>
          </a:bodyPr>
          <a:lstStyle/>
          <a:p>
            <a:pPr algn="ctr">
              <a:lnSpc>
                <a:spcPts val="8695"/>
              </a:lnSpc>
            </a:pPr>
            <a:r>
              <a:rPr lang="en-US" sz="6211" b="1" dirty="0">
                <a:solidFill>
                  <a:srgbClr val="FFAE3F"/>
                </a:solidFill>
                <a:latin typeface="DM Sans Bold"/>
                <a:ea typeface="DM Sans Bold"/>
                <a:cs typeface="DM Sans Bold"/>
                <a:sym typeface="DM Sans Bold"/>
              </a:rPr>
              <a:t>Discussion</a:t>
            </a:r>
          </a:p>
        </p:txBody>
      </p:sp>
    </p:spTree>
    <p:extLst>
      <p:ext uri="{BB962C8B-B14F-4D97-AF65-F5344CB8AC3E}">
        <p14:creationId xmlns:p14="http://schemas.microsoft.com/office/powerpoint/2010/main" val="2196283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132441"/>
        </a:solidFill>
        <a:effectLst/>
      </p:bgPr>
    </p:bg>
    <p:spTree>
      <p:nvGrpSpPr>
        <p:cNvPr id="1" name=""/>
        <p:cNvGrpSpPr/>
        <p:nvPr/>
      </p:nvGrpSpPr>
      <p:grpSpPr>
        <a:xfrm>
          <a:off x="0" y="0"/>
          <a:ext cx="0" cy="0"/>
          <a:chOff x="0" y="0"/>
          <a:chExt cx="0" cy="0"/>
        </a:xfrm>
      </p:grpSpPr>
      <p:sp>
        <p:nvSpPr>
          <p:cNvPr id="2" name="TextBox 2"/>
          <p:cNvSpPr txBox="1"/>
          <p:nvPr/>
        </p:nvSpPr>
        <p:spPr>
          <a:xfrm>
            <a:off x="1028700" y="469639"/>
            <a:ext cx="17259300" cy="1986313"/>
          </a:xfrm>
          <a:prstGeom prst="rect">
            <a:avLst/>
          </a:prstGeom>
        </p:spPr>
        <p:txBody>
          <a:bodyPr lIns="0" tIns="0" rIns="0" bIns="0" rtlCol="0" anchor="t">
            <a:spAutoFit/>
          </a:bodyPr>
          <a:lstStyle/>
          <a:p>
            <a:pPr algn="ctr">
              <a:lnSpc>
                <a:spcPts val="5599"/>
              </a:lnSpc>
            </a:pPr>
            <a:r>
              <a:rPr lang="en-US" sz="3999" b="1" dirty="0">
                <a:solidFill>
                  <a:srgbClr val="FFAE3F"/>
                </a:solidFill>
                <a:latin typeface="DM Sans Bold"/>
                <a:ea typeface="DM Sans Bold"/>
                <a:cs typeface="DM Sans Bold"/>
                <a:sym typeface="DM Sans Bold"/>
              </a:rPr>
              <a:t>School District Borrowing and Capital Spending: The Effectiveness of State Credit Enhancement</a:t>
            </a:r>
          </a:p>
          <a:p>
            <a:pPr algn="ctr">
              <a:lnSpc>
                <a:spcPts val="4479"/>
              </a:lnSpc>
            </a:pPr>
            <a:r>
              <a:rPr lang="en-US" sz="3199" b="1" dirty="0">
                <a:solidFill>
                  <a:srgbClr val="FFFFFF"/>
                </a:solidFill>
                <a:latin typeface="DM Sans Bold"/>
                <a:ea typeface="DM Sans Bold"/>
                <a:cs typeface="DM Sans Bold"/>
                <a:sym typeface="DM Sans Bold"/>
              </a:rPr>
              <a:t>Kate Yang </a:t>
            </a:r>
          </a:p>
        </p:txBody>
      </p:sp>
      <p:sp>
        <p:nvSpPr>
          <p:cNvPr id="3" name="AutoShape 3"/>
          <p:cNvSpPr/>
          <p:nvPr/>
        </p:nvSpPr>
        <p:spPr>
          <a:xfrm>
            <a:off x="-359424" y="2781300"/>
            <a:ext cx="19006848" cy="0"/>
          </a:xfrm>
          <a:prstGeom prst="line">
            <a:avLst/>
          </a:prstGeom>
          <a:ln w="38100" cap="flat">
            <a:solidFill>
              <a:srgbClr val="FFFFFF"/>
            </a:solidFill>
            <a:prstDash val="solid"/>
            <a:headEnd type="none" w="sm" len="sm"/>
            <a:tailEnd type="none" w="sm" len="sm"/>
          </a:ln>
        </p:spPr>
        <p:txBody>
          <a:bodyPr/>
          <a:lstStyle/>
          <a:p>
            <a:endParaRPr lang="en-US"/>
          </a:p>
        </p:txBody>
      </p:sp>
      <p:sp>
        <p:nvSpPr>
          <p:cNvPr id="4" name="TextBox 4"/>
          <p:cNvSpPr txBox="1"/>
          <p:nvPr/>
        </p:nvSpPr>
        <p:spPr>
          <a:xfrm>
            <a:off x="1842758" y="3491753"/>
            <a:ext cx="15631185" cy="1269113"/>
          </a:xfrm>
          <a:prstGeom prst="rect">
            <a:avLst/>
          </a:prstGeom>
        </p:spPr>
        <p:txBody>
          <a:bodyPr lIns="0" tIns="0" rIns="0" bIns="0" rtlCol="0" anchor="t">
            <a:spAutoFit/>
          </a:bodyPr>
          <a:lstStyle/>
          <a:p>
            <a:pPr algn="l">
              <a:lnSpc>
                <a:spcPts val="5123"/>
              </a:lnSpc>
              <a:spcBef>
                <a:spcPct val="0"/>
              </a:spcBef>
            </a:pPr>
            <a:r>
              <a:rPr lang="en-US" sz="3659" b="1">
                <a:solidFill>
                  <a:srgbClr val="FFAE3F"/>
                </a:solidFill>
                <a:latin typeface="DM Sans Bold"/>
                <a:ea typeface="DM Sans Bold"/>
                <a:cs typeface="DM Sans Bold"/>
                <a:sym typeface="DM Sans Bold"/>
              </a:rPr>
              <a:t>Takeaway #1:</a:t>
            </a:r>
            <a:r>
              <a:rPr lang="en-US" sz="3659" b="1">
                <a:solidFill>
                  <a:srgbClr val="FFFFFF"/>
                </a:solidFill>
                <a:latin typeface="DM Sans Bold"/>
                <a:ea typeface="DM Sans Bold"/>
                <a:cs typeface="DM Sans Bold"/>
                <a:sym typeface="DM Sans Bold"/>
              </a:rPr>
              <a:t> State enhancement </a:t>
            </a:r>
            <a:r>
              <a:rPr lang="en-US" sz="3659" b="1">
                <a:solidFill>
                  <a:srgbClr val="FFAE3F"/>
                </a:solidFill>
                <a:latin typeface="DM Sans Bold"/>
                <a:ea typeface="DM Sans Bold"/>
                <a:cs typeface="DM Sans Bold"/>
                <a:sym typeface="DM Sans Bold"/>
              </a:rPr>
              <a:t>narrows the gap in capital spending by about 25%.</a:t>
            </a:r>
          </a:p>
        </p:txBody>
      </p:sp>
      <p:sp>
        <p:nvSpPr>
          <p:cNvPr id="5" name="TextBox 5"/>
          <p:cNvSpPr txBox="1"/>
          <p:nvPr/>
        </p:nvSpPr>
        <p:spPr>
          <a:xfrm>
            <a:off x="1842758" y="6141623"/>
            <a:ext cx="15631185" cy="2564513"/>
          </a:xfrm>
          <a:prstGeom prst="rect">
            <a:avLst/>
          </a:prstGeom>
        </p:spPr>
        <p:txBody>
          <a:bodyPr lIns="0" tIns="0" rIns="0" bIns="0" rtlCol="0" anchor="t">
            <a:spAutoFit/>
          </a:bodyPr>
          <a:lstStyle/>
          <a:p>
            <a:pPr algn="l">
              <a:lnSpc>
                <a:spcPts val="5123"/>
              </a:lnSpc>
              <a:spcBef>
                <a:spcPct val="0"/>
              </a:spcBef>
            </a:pPr>
            <a:r>
              <a:rPr lang="en-US" sz="3659" b="1">
                <a:solidFill>
                  <a:srgbClr val="FFAE3F"/>
                </a:solidFill>
                <a:latin typeface="DM Sans Bold"/>
                <a:ea typeface="DM Sans Bold"/>
                <a:cs typeface="DM Sans Bold"/>
                <a:sym typeface="DM Sans Bold"/>
              </a:rPr>
              <a:t>Takeaway #2:</a:t>
            </a:r>
            <a:r>
              <a:rPr lang="en-US" sz="3659" b="1">
                <a:solidFill>
                  <a:srgbClr val="FFFFFF"/>
                </a:solidFill>
                <a:latin typeface="DM Sans Bold"/>
                <a:ea typeface="DM Sans Bold"/>
                <a:cs typeface="DM Sans Bold"/>
                <a:sym typeface="DM Sans Bold"/>
              </a:rPr>
              <a:t> Districts in states without credit enhancement programs </a:t>
            </a:r>
            <a:r>
              <a:rPr lang="en-US" sz="3659" b="1">
                <a:solidFill>
                  <a:srgbClr val="FFAE3F"/>
                </a:solidFill>
                <a:latin typeface="DM Sans Bold"/>
                <a:ea typeface="DM Sans Bold"/>
                <a:cs typeface="DM Sans Bold"/>
                <a:sym typeface="DM Sans Bold"/>
              </a:rPr>
              <a:t>could have achieved cost savings in the range of $383 million to $1 billion</a:t>
            </a:r>
            <a:r>
              <a:rPr lang="en-US" sz="3659" b="1">
                <a:solidFill>
                  <a:srgbClr val="FFFFFF"/>
                </a:solidFill>
                <a:latin typeface="DM Sans Bold"/>
                <a:ea typeface="DM Sans Bold"/>
                <a:cs typeface="DM Sans Bold"/>
                <a:sym typeface="DM Sans Bold"/>
              </a:rPr>
              <a:t> from 2009 to 2019 had the states adopted similar programs.</a:t>
            </a:r>
          </a:p>
        </p:txBody>
      </p:sp>
      <p:grpSp>
        <p:nvGrpSpPr>
          <p:cNvPr id="6" name="Group 6"/>
          <p:cNvGrpSpPr/>
          <p:nvPr/>
        </p:nvGrpSpPr>
        <p:grpSpPr>
          <a:xfrm rot="5400000">
            <a:off x="-6734518" y="2383950"/>
            <a:ext cx="15119349" cy="686751"/>
            <a:chOff x="0" y="0"/>
            <a:chExt cx="20159132" cy="915668"/>
          </a:xfrm>
        </p:grpSpPr>
        <p:sp>
          <p:nvSpPr>
            <p:cNvPr id="7" name="AutoShape 7"/>
            <p:cNvSpPr/>
            <p:nvPr/>
          </p:nvSpPr>
          <p:spPr>
            <a:xfrm>
              <a:off x="32" y="432434"/>
              <a:ext cx="20159068" cy="25400"/>
            </a:xfrm>
            <a:prstGeom prst="line">
              <a:avLst/>
            </a:prstGeom>
            <a:ln w="50800" cap="flat">
              <a:solidFill>
                <a:srgbClr val="FFFFFF"/>
              </a:solidFill>
              <a:prstDash val="solid"/>
              <a:headEnd type="none" w="sm" len="sm"/>
              <a:tailEnd type="none" w="sm" len="sm"/>
            </a:ln>
          </p:spPr>
          <p:txBody>
            <a:bodyPr/>
            <a:lstStyle/>
            <a:p>
              <a:endParaRPr lang="en-US"/>
            </a:p>
          </p:txBody>
        </p:sp>
        <p:sp>
          <p:nvSpPr>
            <p:cNvPr id="8" name="Freeform 8"/>
            <p:cNvSpPr/>
            <p:nvPr/>
          </p:nvSpPr>
          <p:spPr>
            <a:xfrm>
              <a:off x="14760738" y="0"/>
              <a:ext cx="4606345" cy="915668"/>
            </a:xfrm>
            <a:custGeom>
              <a:avLst/>
              <a:gdLst/>
              <a:ahLst/>
              <a:cxnLst/>
              <a:rect l="l" t="t" r="r" b="b"/>
              <a:pathLst>
                <a:path w="4606345" h="915668">
                  <a:moveTo>
                    <a:pt x="0" y="0"/>
                  </a:moveTo>
                  <a:lnTo>
                    <a:pt x="4606345" y="0"/>
                  </a:lnTo>
                  <a:lnTo>
                    <a:pt x="4606345" y="915668"/>
                  </a:lnTo>
                  <a:lnTo>
                    <a:pt x="0" y="915668"/>
                  </a:lnTo>
                  <a:lnTo>
                    <a:pt x="0" y="0"/>
                  </a:lnTo>
                  <a:close/>
                </a:path>
              </a:pathLst>
            </a:custGeom>
            <a:blipFill>
              <a:blip r:embed="rId3"/>
              <a:stretch>
                <a:fillRect t="-1563" b="-1563"/>
              </a:stretch>
            </a:blipFill>
          </p:spPr>
          <p:txBody>
            <a:bodyPr/>
            <a:lstStyle/>
            <a:p>
              <a:endParaRPr lang="en-US"/>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132441"/>
        </a:solidFill>
        <a:effectLst/>
      </p:bgPr>
    </p:bg>
    <p:spTree>
      <p:nvGrpSpPr>
        <p:cNvPr id="1" name=""/>
        <p:cNvGrpSpPr/>
        <p:nvPr/>
      </p:nvGrpSpPr>
      <p:grpSpPr>
        <a:xfrm>
          <a:off x="0" y="0"/>
          <a:ext cx="0" cy="0"/>
          <a:chOff x="0" y="0"/>
          <a:chExt cx="0" cy="0"/>
        </a:xfrm>
      </p:grpSpPr>
      <p:sp>
        <p:nvSpPr>
          <p:cNvPr id="2" name="Freeform 2"/>
          <p:cNvSpPr/>
          <p:nvPr/>
        </p:nvSpPr>
        <p:spPr>
          <a:xfrm>
            <a:off x="208875" y="317585"/>
            <a:ext cx="1896305" cy="1422229"/>
          </a:xfrm>
          <a:custGeom>
            <a:avLst/>
            <a:gdLst/>
            <a:ahLst/>
            <a:cxnLst/>
            <a:rect l="l" t="t" r="r" b="b"/>
            <a:pathLst>
              <a:path w="1896305" h="1422229">
                <a:moveTo>
                  <a:pt x="0" y="0"/>
                </a:moveTo>
                <a:lnTo>
                  <a:pt x="1896306" y="0"/>
                </a:lnTo>
                <a:lnTo>
                  <a:pt x="1896306" y="1422230"/>
                </a:lnTo>
                <a:lnTo>
                  <a:pt x="0" y="1422230"/>
                </a:lnTo>
                <a:lnTo>
                  <a:pt x="0" y="0"/>
                </a:lnTo>
                <a:close/>
              </a:path>
            </a:pathLst>
          </a:custGeom>
          <a:blipFill>
            <a:blip r:embed="rId3"/>
            <a:stretch>
              <a:fillRect/>
            </a:stretch>
          </a:blipFill>
        </p:spPr>
        <p:txBody>
          <a:bodyPr/>
          <a:lstStyle/>
          <a:p>
            <a:endParaRPr lang="en-US"/>
          </a:p>
        </p:txBody>
      </p:sp>
      <p:sp>
        <p:nvSpPr>
          <p:cNvPr id="3" name="Freeform 3"/>
          <p:cNvSpPr/>
          <p:nvPr/>
        </p:nvSpPr>
        <p:spPr>
          <a:xfrm>
            <a:off x="15580046" y="9554668"/>
            <a:ext cx="2543295" cy="521376"/>
          </a:xfrm>
          <a:custGeom>
            <a:avLst/>
            <a:gdLst/>
            <a:ahLst/>
            <a:cxnLst/>
            <a:rect l="l" t="t" r="r" b="b"/>
            <a:pathLst>
              <a:path w="2543295" h="521376">
                <a:moveTo>
                  <a:pt x="0" y="0"/>
                </a:moveTo>
                <a:lnTo>
                  <a:pt x="2543295" y="0"/>
                </a:lnTo>
                <a:lnTo>
                  <a:pt x="2543295" y="521376"/>
                </a:lnTo>
                <a:lnTo>
                  <a:pt x="0" y="521376"/>
                </a:lnTo>
                <a:lnTo>
                  <a:pt x="0" y="0"/>
                </a:lnTo>
                <a:close/>
              </a:path>
            </a:pathLst>
          </a:custGeom>
          <a:blipFill>
            <a:blip r:embed="rId4"/>
            <a:stretch>
              <a:fillRect/>
            </a:stretch>
          </a:blipFill>
        </p:spPr>
        <p:txBody>
          <a:bodyPr/>
          <a:lstStyle/>
          <a:p>
            <a:endParaRPr lang="en-US"/>
          </a:p>
        </p:txBody>
      </p:sp>
      <p:sp>
        <p:nvSpPr>
          <p:cNvPr id="4" name="Freeform 4"/>
          <p:cNvSpPr/>
          <p:nvPr/>
        </p:nvSpPr>
        <p:spPr>
          <a:xfrm>
            <a:off x="2105181" y="1536105"/>
            <a:ext cx="14239643" cy="7297817"/>
          </a:xfrm>
          <a:custGeom>
            <a:avLst/>
            <a:gdLst/>
            <a:ahLst/>
            <a:cxnLst/>
            <a:rect l="l" t="t" r="r" b="b"/>
            <a:pathLst>
              <a:path w="14239643" h="7297817">
                <a:moveTo>
                  <a:pt x="0" y="0"/>
                </a:moveTo>
                <a:lnTo>
                  <a:pt x="14239642" y="0"/>
                </a:lnTo>
                <a:lnTo>
                  <a:pt x="14239642" y="7297817"/>
                </a:lnTo>
                <a:lnTo>
                  <a:pt x="0" y="7297817"/>
                </a:lnTo>
                <a:lnTo>
                  <a:pt x="0" y="0"/>
                </a:lnTo>
                <a:close/>
              </a:path>
            </a:pathLst>
          </a:custGeom>
          <a:blipFill>
            <a:blip r:embed="rId5"/>
            <a:stretch>
              <a:fillRect/>
            </a:stretch>
          </a:blipFill>
        </p:spPr>
        <p:txBody>
          <a:bodyP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132441"/>
        </a:solidFill>
        <a:effectLst/>
      </p:bgPr>
    </p:bg>
    <p:spTree>
      <p:nvGrpSpPr>
        <p:cNvPr id="1" name="">
          <a:extLst>
            <a:ext uri="{FF2B5EF4-FFF2-40B4-BE49-F238E27FC236}">
              <a16:creationId xmlns:a16="http://schemas.microsoft.com/office/drawing/2014/main" id="{1F77A2E9-F08E-D641-EDFD-9461DC5C29F4}"/>
            </a:ext>
          </a:extLst>
        </p:cNvPr>
        <p:cNvGrpSpPr/>
        <p:nvPr/>
      </p:nvGrpSpPr>
      <p:grpSpPr>
        <a:xfrm>
          <a:off x="0" y="0"/>
          <a:ext cx="0" cy="0"/>
          <a:chOff x="0" y="0"/>
          <a:chExt cx="0" cy="0"/>
        </a:xfrm>
      </p:grpSpPr>
      <p:sp>
        <p:nvSpPr>
          <p:cNvPr id="2" name="Freeform 2">
            <a:extLst>
              <a:ext uri="{FF2B5EF4-FFF2-40B4-BE49-F238E27FC236}">
                <a16:creationId xmlns:a16="http://schemas.microsoft.com/office/drawing/2014/main" id="{2D623666-B04C-A6E6-F9FC-888BB4833686}"/>
              </a:ext>
            </a:extLst>
          </p:cNvPr>
          <p:cNvSpPr/>
          <p:nvPr/>
        </p:nvSpPr>
        <p:spPr>
          <a:xfrm>
            <a:off x="15580046" y="9554668"/>
            <a:ext cx="2543295" cy="521376"/>
          </a:xfrm>
          <a:custGeom>
            <a:avLst/>
            <a:gdLst/>
            <a:ahLst/>
            <a:cxnLst/>
            <a:rect l="l" t="t" r="r" b="b"/>
            <a:pathLst>
              <a:path w="2543295" h="521376">
                <a:moveTo>
                  <a:pt x="0" y="0"/>
                </a:moveTo>
                <a:lnTo>
                  <a:pt x="2543295" y="0"/>
                </a:lnTo>
                <a:lnTo>
                  <a:pt x="2543295" y="521376"/>
                </a:lnTo>
                <a:lnTo>
                  <a:pt x="0" y="521376"/>
                </a:lnTo>
                <a:lnTo>
                  <a:pt x="0" y="0"/>
                </a:lnTo>
                <a:close/>
              </a:path>
            </a:pathLst>
          </a:custGeom>
          <a:blipFill>
            <a:blip r:embed="rId3"/>
            <a:stretch>
              <a:fillRect/>
            </a:stretch>
          </a:blipFill>
        </p:spPr>
        <p:txBody>
          <a:bodyPr/>
          <a:lstStyle/>
          <a:p>
            <a:endParaRPr lang="en-US"/>
          </a:p>
        </p:txBody>
      </p:sp>
      <p:sp>
        <p:nvSpPr>
          <p:cNvPr id="5" name="TextBox 5">
            <a:extLst>
              <a:ext uri="{FF2B5EF4-FFF2-40B4-BE49-F238E27FC236}">
                <a16:creationId xmlns:a16="http://schemas.microsoft.com/office/drawing/2014/main" id="{6F19E3B1-0907-9BE7-F987-DAF30CE033E8}"/>
              </a:ext>
            </a:extLst>
          </p:cNvPr>
          <p:cNvSpPr txBox="1"/>
          <p:nvPr/>
        </p:nvSpPr>
        <p:spPr>
          <a:xfrm>
            <a:off x="0" y="4611335"/>
            <a:ext cx="17923500" cy="1064330"/>
          </a:xfrm>
          <a:prstGeom prst="rect">
            <a:avLst/>
          </a:prstGeom>
        </p:spPr>
        <p:txBody>
          <a:bodyPr lIns="0" tIns="0" rIns="0" bIns="0" rtlCol="0" anchor="t">
            <a:spAutoFit/>
          </a:bodyPr>
          <a:lstStyle/>
          <a:p>
            <a:pPr algn="ctr">
              <a:lnSpc>
                <a:spcPts val="8695"/>
              </a:lnSpc>
            </a:pPr>
            <a:r>
              <a:rPr lang="en-US" sz="6211" b="1" dirty="0">
                <a:solidFill>
                  <a:srgbClr val="FFAE3F"/>
                </a:solidFill>
                <a:latin typeface="DM Sans Bold"/>
                <a:ea typeface="DM Sans Bold"/>
                <a:cs typeface="DM Sans Bold"/>
                <a:sym typeface="DM Sans Bold"/>
              </a:rPr>
              <a:t>Q&amp;A &amp; Closing Remarks</a:t>
            </a:r>
          </a:p>
        </p:txBody>
      </p:sp>
    </p:spTree>
    <p:extLst>
      <p:ext uri="{BB962C8B-B14F-4D97-AF65-F5344CB8AC3E}">
        <p14:creationId xmlns:p14="http://schemas.microsoft.com/office/powerpoint/2010/main" val="18837951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17</TotalTime>
  <Words>1093</Words>
  <Application>Microsoft Macintosh PowerPoint</Application>
  <PresentationFormat>Custom</PresentationFormat>
  <Paragraphs>64</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Calibri</vt:lpstr>
      <vt:lpstr>Aptos</vt:lpstr>
      <vt:lpstr>DM Sans Bold</vt:lpstr>
      <vt:lpstr>DM Sans</vt:lpstr>
      <vt:lpstr>Arial</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Facilities Webinar</dc:title>
  <cp:lastModifiedBy>Shrien Alshabasy</cp:lastModifiedBy>
  <cp:revision>3</cp:revision>
  <dcterms:created xsi:type="dcterms:W3CDTF">2006-08-16T00:00:00Z</dcterms:created>
  <dcterms:modified xsi:type="dcterms:W3CDTF">2026-02-05T19:08:15Z</dcterms:modified>
  <dc:identifier>DAGiRjAMWsA</dc:identifier>
</cp:coreProperties>
</file>